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8288000" cy="10287000"/>
  <p:notesSz cx="6858000" cy="9144000"/>
  <p:embeddedFontLst>
    <p:embeddedFont>
      <p:font typeface="Barlow SemiCondensed Italics" panose="020B0604020202020204" charset="0"/>
      <p:regular r:id="rId15"/>
    </p:embeddedFon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Lexend Deca" panose="020B0604020202020204" charset="0"/>
      <p:regular r:id="rId20"/>
    </p:embeddedFont>
    <p:embeddedFont>
      <p:font typeface="Montserrat" panose="00000500000000000000" pitchFamily="2" charset="0"/>
      <p:regular r:id="rId21"/>
      <p:bold r:id="rId22"/>
      <p:italic r:id="rId23"/>
      <p:boldItalic r:id="rId24"/>
    </p:embeddedFont>
    <p:embeddedFont>
      <p:font typeface="Montserrat Bold" panose="00000800000000000000" charset="0"/>
      <p:regular r:id="rId25"/>
    </p:embeddedFont>
    <p:embeddedFont>
      <p:font typeface="Montserrat Bold Italics" panose="020B0604020202020204" charset="0"/>
      <p:regular r:id="rId26"/>
    </p:embeddedFont>
    <p:embeddedFont>
      <p:font typeface="Montserrat Italics" panose="020B0604020202020204" charset="0"/>
      <p:regular r:id="rId27"/>
    </p:embeddedFont>
    <p:embeddedFont>
      <p:font typeface="Montserrat Semi-Bold" panose="020B0604020202020204" charset="0"/>
      <p:regular r:id="rId28"/>
    </p:embeddedFont>
    <p:embeddedFont>
      <p:font typeface="Montserrat Ultra-Bold" panose="020B0604020202020204" charset="0"/>
      <p:regular r:id="rId29"/>
    </p:embeddedFont>
    <p:embeddedFont>
      <p:font typeface="Open Sans Bold" panose="020B0604020202020204" charset="0"/>
      <p:regular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2" d="100"/>
          <a:sy n="52" d="100"/>
        </p:scale>
        <p:origin x="850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font" Target="fonts/font14.fntdata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font" Target="fonts/font13.fntdata"/><Relationship Id="rId30" Type="http://schemas.openxmlformats.org/officeDocument/2006/relationships/font" Target="fonts/font16.fntdata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16.10.2023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The Government has recognised timber as essential to its net zero plans in the Net Zero Strategy and ETAP.</a:t>
            </a:r>
          </a:p>
          <a:p>
            <a:endParaRPr lang="en-US"/>
          </a:p>
          <a:p>
            <a:r>
              <a:rPr lang="en-US"/>
              <a:t>This comes following reccomendations by important government bodies such as the EAC and CCC</a:t>
            </a:r>
          </a:p>
          <a:p>
            <a:endParaRPr lang="en-US"/>
          </a:p>
          <a:p>
            <a:r>
              <a:rPr lang="en-US"/>
              <a:t>The working group is an effort to put these reccomendations into action.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We expect the roadmap to be released next month. </a:t>
            </a:r>
          </a:p>
          <a:p>
            <a:endParaRPr lang="en-US"/>
          </a:p>
          <a:p>
            <a:r>
              <a:rPr lang="en-US"/>
              <a:t>We encourage you to follow us on LinkedIn and X (twitter) to keep up to date.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Industry and government have identified six key themes where barriers exist to expanding timber construction.</a:t>
            </a:r>
          </a:p>
          <a:p>
            <a:endParaRPr lang="en-US"/>
          </a:p>
          <a:p>
            <a:r>
              <a:rPr lang="en-US"/>
              <a:t>Stakeholders:</a:t>
            </a:r>
          </a:p>
          <a:p>
            <a:endParaRPr lang="en-US"/>
          </a:p>
          <a:p>
            <a:r>
              <a:rPr lang="en-US"/>
              <a:t>TDUK, STA, Confor, NMITE, builders, architects etc...</a:t>
            </a:r>
          </a:p>
          <a:p>
            <a:endParaRPr lang="en-US"/>
          </a:p>
          <a:p>
            <a:r>
              <a:rPr lang="en-US"/>
              <a:t>Gov:</a:t>
            </a:r>
          </a:p>
          <a:p>
            <a:endParaRPr lang="en-US"/>
          </a:p>
          <a:p>
            <a:r>
              <a:rPr lang="en-US"/>
              <a:t>DEFRA, DLUHC, DESNZ, FC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Timber frame use in England is low, standing at 9%. </a:t>
            </a:r>
          </a:p>
          <a:p>
            <a:endParaRPr lang="en-US"/>
          </a:p>
          <a:p>
            <a:r>
              <a:rPr lang="en-US"/>
              <a:t>The TiCWG is looking at ways to increase demand for timber. </a:t>
            </a:r>
          </a:p>
          <a:p>
            <a:endParaRPr lang="en-US"/>
          </a:p>
          <a:p>
            <a:r>
              <a:rPr lang="en-US"/>
              <a:t>Why is demand low?</a:t>
            </a:r>
          </a:p>
          <a:p>
            <a:endParaRPr lang="en-US"/>
          </a:p>
          <a:p>
            <a:r>
              <a:rPr lang="en-US"/>
              <a:t>- Price misconceptions</a:t>
            </a:r>
          </a:p>
          <a:p>
            <a:r>
              <a:rPr lang="en-US"/>
              <a:t>- Misplaced safety concerns </a:t>
            </a:r>
          </a:p>
          <a:p>
            <a:r>
              <a:rPr lang="en-US"/>
              <a:t>- Low confidence</a:t>
            </a:r>
          </a:p>
          <a:p>
            <a:endParaRPr lang="en-US"/>
          </a:p>
          <a:p>
            <a:r>
              <a:rPr lang="en-US"/>
              <a:t>Can boost demand through:</a:t>
            </a:r>
          </a:p>
          <a:p>
            <a:endParaRPr lang="en-US"/>
          </a:p>
          <a:p>
            <a:r>
              <a:rPr lang="en-US"/>
              <a:t>- Public procurement </a:t>
            </a:r>
          </a:p>
          <a:p>
            <a:r>
              <a:rPr lang="en-US"/>
              <a:t>- Low-carbon MMC</a:t>
            </a:r>
          </a:p>
          <a:p>
            <a:r>
              <a:rPr lang="en-US"/>
              <a:t>- Embodied carbon limits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Increasing timber supply is essential, with demand for wood products set to quadruple by 2050 (World Bank).</a:t>
            </a:r>
          </a:p>
          <a:p>
            <a:endParaRPr lang="en-US"/>
          </a:p>
          <a:p>
            <a:r>
              <a:rPr lang="en-US"/>
              <a:t>UK is worlds second largest importer of timber - this is not a bad thing. </a:t>
            </a:r>
          </a:p>
          <a:p>
            <a:endParaRPr lang="en-US"/>
          </a:p>
          <a:p>
            <a:r>
              <a:rPr lang="en-US"/>
              <a:t>To match growing demand, we need to grow more productive woodland in the UK to COMPLEMENT NOT REPLACE imported timber.</a:t>
            </a:r>
          </a:p>
          <a:p>
            <a:r>
              <a:rPr lang="en-US"/>
              <a:t>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Building safety a key barrier to expanding timber construction. </a:t>
            </a:r>
          </a:p>
          <a:p>
            <a:endParaRPr lang="en-US"/>
          </a:p>
          <a:p>
            <a:r>
              <a:rPr lang="en-US"/>
              <a:t>Since Grenfell, there has been increased anxiety about combustible materials e.g., GLA combustible materials ban.</a:t>
            </a:r>
          </a:p>
          <a:p>
            <a:endParaRPr lang="en-US"/>
          </a:p>
          <a:p>
            <a:r>
              <a:rPr lang="en-US"/>
              <a:t>Building safety and insurance more of an issue for mass timber sector which is high/medium rise.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A key driver for the increased use of timber in construction in England are the efforts to reduce the embodied carbon in the built environment. </a:t>
            </a:r>
          </a:p>
          <a:p>
            <a:endParaRPr lang="en-US"/>
          </a:p>
          <a:p>
            <a:r>
              <a:rPr lang="en-US"/>
              <a:t>Carbon stimulates timber demand.</a:t>
            </a:r>
          </a:p>
          <a:p>
            <a:endParaRPr lang="en-US"/>
          </a:p>
          <a:p>
            <a:r>
              <a:rPr lang="en-US"/>
              <a:t>Limits on embodied carbon seen in France, Denmark, Netherlands etc.</a:t>
            </a:r>
          </a:p>
          <a:p>
            <a:endParaRPr lang="en-US"/>
          </a:p>
          <a:p>
            <a:r>
              <a:rPr lang="en-US"/>
              <a:t>UK looking to open consultation on this - likely next year.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Skills shortages are a key issue for timber but also construction as a whole. </a:t>
            </a:r>
          </a:p>
          <a:p>
            <a:endParaRPr lang="en-US"/>
          </a:p>
          <a:p>
            <a:r>
              <a:rPr lang="en-US"/>
              <a:t>More practical skills needed in the economy. Also more timber courses and apprenticeships at higher education and university level. 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The TiCWG has been in the pipeline for some time. </a:t>
            </a:r>
          </a:p>
          <a:p>
            <a:endParaRPr lang="en-US"/>
          </a:p>
          <a:p>
            <a:r>
              <a:rPr lang="en-US"/>
              <a:t>The CTI has been active in several sub-groups and workshops, outlining what the barriers are to timber construction and how we solve them. </a:t>
            </a:r>
          </a:p>
          <a:p>
            <a:endParaRPr lang="en-US"/>
          </a:p>
          <a:p>
            <a:r>
              <a:rPr lang="en-US"/>
              <a:t>The roadmap has been signed off by Forestry Minister, Trudy Harrison. We are expecting publication in mid November.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You can read all of our roadmap policy recommendations in our latest APPG report - Timber Construction: Barriers and Solutions</a:t>
            </a:r>
          </a:p>
          <a:p>
            <a:endParaRPr lang="en-US"/>
          </a:p>
          <a:p>
            <a:r>
              <a:rPr lang="en-US"/>
              <a:t>We have brought some copies here today, however this is also available via the CTI website and social media.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E7B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742938" y="0"/>
            <a:ext cx="9545062" cy="10287000"/>
            <a:chOff x="0" y="0"/>
            <a:chExt cx="12726749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15204" r="15204"/>
            <a:stretch>
              <a:fillRect/>
            </a:stretch>
          </p:blipFill>
          <p:spPr>
            <a:xfrm>
              <a:off x="0" y="0"/>
              <a:ext cx="12726749" cy="13716000"/>
            </a:xfrm>
            <a:prstGeom prst="rect">
              <a:avLst/>
            </a:prstGeom>
          </p:spPr>
        </p:pic>
      </p:grpSp>
      <p:sp>
        <p:nvSpPr>
          <p:cNvPr id="4" name="Freeform 4"/>
          <p:cNvSpPr/>
          <p:nvPr/>
        </p:nvSpPr>
        <p:spPr>
          <a:xfrm rot="-5400000">
            <a:off x="16799708" y="1055075"/>
            <a:ext cx="844062" cy="211015"/>
          </a:xfrm>
          <a:custGeom>
            <a:avLst/>
            <a:gdLst/>
            <a:ahLst/>
            <a:cxnLst/>
            <a:rect l="l" t="t" r="r" b="b"/>
            <a:pathLst>
              <a:path w="844062" h="211015">
                <a:moveTo>
                  <a:pt x="0" y="0"/>
                </a:moveTo>
                <a:lnTo>
                  <a:pt x="844061" y="0"/>
                </a:lnTo>
                <a:lnTo>
                  <a:pt x="844061" y="211015"/>
                </a:lnTo>
                <a:lnTo>
                  <a:pt x="0" y="21101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AutoShape 5"/>
          <p:cNvSpPr/>
          <p:nvPr/>
        </p:nvSpPr>
        <p:spPr>
          <a:xfrm rot="-5400000">
            <a:off x="16007685" y="3237459"/>
            <a:ext cx="2456682" cy="0"/>
          </a:xfrm>
          <a:prstGeom prst="line">
            <a:avLst/>
          </a:prstGeom>
          <a:ln w="2857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6" name="AutoShape 6"/>
          <p:cNvSpPr/>
          <p:nvPr/>
        </p:nvSpPr>
        <p:spPr>
          <a:xfrm>
            <a:off x="-282420" y="9096375"/>
            <a:ext cx="18852841" cy="0"/>
          </a:xfrm>
          <a:prstGeom prst="line">
            <a:avLst/>
          </a:prstGeom>
          <a:ln w="2857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7" name="AutoShape 7"/>
          <p:cNvSpPr/>
          <p:nvPr/>
        </p:nvSpPr>
        <p:spPr>
          <a:xfrm>
            <a:off x="1028700" y="4896894"/>
            <a:ext cx="2261045" cy="0"/>
          </a:xfrm>
          <a:prstGeom prst="line">
            <a:avLst/>
          </a:prstGeom>
          <a:ln w="10477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8" name="TextBox 8"/>
          <p:cNvSpPr txBox="1"/>
          <p:nvPr/>
        </p:nvSpPr>
        <p:spPr>
          <a:xfrm>
            <a:off x="483177" y="488066"/>
            <a:ext cx="7806226" cy="37988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376"/>
              </a:lnSpc>
            </a:pPr>
            <a:r>
              <a:rPr lang="en-US" sz="8018">
                <a:solidFill>
                  <a:srgbClr val="FFFFFF"/>
                </a:solidFill>
                <a:latin typeface="Montserrat Ultra-Bold"/>
              </a:rPr>
              <a:t>Timber in Construction Policy Roadmap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83177" y="5480210"/>
            <a:ext cx="6918790" cy="34404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59"/>
              </a:lnSpc>
            </a:pPr>
            <a:r>
              <a:rPr lang="en-US" sz="2400">
                <a:solidFill>
                  <a:srgbClr val="FFFFFF"/>
                </a:solidFill>
                <a:latin typeface="Montserrat"/>
              </a:rPr>
              <a:t>A brief overview of the Government’s plan to expand  low-carbon timber construction.</a:t>
            </a:r>
          </a:p>
          <a:p>
            <a:pPr>
              <a:lnSpc>
                <a:spcPts val="3779"/>
              </a:lnSpc>
            </a:pPr>
            <a:endParaRPr lang="en-US" sz="2400">
              <a:solidFill>
                <a:srgbClr val="FFFFFF"/>
              </a:solidFill>
              <a:latin typeface="Montserrat"/>
            </a:endParaRPr>
          </a:p>
          <a:p>
            <a:pPr>
              <a:lnSpc>
                <a:spcPts val="3779"/>
              </a:lnSpc>
            </a:pPr>
            <a:endParaRPr lang="en-US" sz="2400">
              <a:solidFill>
                <a:srgbClr val="FFFFFF"/>
              </a:solidFill>
              <a:latin typeface="Montserrat"/>
            </a:endParaRPr>
          </a:p>
          <a:p>
            <a:pPr>
              <a:lnSpc>
                <a:spcPts val="3359"/>
              </a:lnSpc>
            </a:pPr>
            <a:r>
              <a:rPr lang="en-US" sz="2400">
                <a:solidFill>
                  <a:srgbClr val="FFFFFF"/>
                </a:solidFill>
                <a:latin typeface="Montserrat Bold"/>
              </a:rPr>
              <a:t>David Hopkins</a:t>
            </a:r>
          </a:p>
          <a:p>
            <a:pPr>
              <a:lnSpc>
                <a:spcPts val="3080"/>
              </a:lnSpc>
            </a:pPr>
            <a:r>
              <a:rPr lang="en-US" sz="2200">
                <a:solidFill>
                  <a:srgbClr val="FFFFFF"/>
                </a:solidFill>
                <a:latin typeface="Montserrat Italics"/>
              </a:rPr>
              <a:t>Director, Confederation of Timber Industries</a:t>
            </a:r>
          </a:p>
          <a:p>
            <a:pPr>
              <a:lnSpc>
                <a:spcPts val="3080"/>
              </a:lnSpc>
            </a:pPr>
            <a:r>
              <a:rPr lang="en-US" sz="2200">
                <a:solidFill>
                  <a:srgbClr val="FFFFFF"/>
                </a:solidFill>
                <a:latin typeface="Montserrat Italics"/>
              </a:rPr>
              <a:t>CEO, Timber Development UK </a:t>
            </a:r>
          </a:p>
          <a:p>
            <a:pPr>
              <a:lnSpc>
                <a:spcPts val="3779"/>
              </a:lnSpc>
            </a:pPr>
            <a:endParaRPr lang="en-US" sz="2200">
              <a:solidFill>
                <a:srgbClr val="FFFFFF"/>
              </a:solidFill>
              <a:latin typeface="Montserrat Italic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2454813">
            <a:off x="-2483928" y="-1763293"/>
            <a:ext cx="4705411" cy="3723156"/>
          </a:xfrm>
          <a:custGeom>
            <a:avLst/>
            <a:gdLst/>
            <a:ahLst/>
            <a:cxnLst/>
            <a:rect l="l" t="t" r="r" b="b"/>
            <a:pathLst>
              <a:path w="4705411" h="3723156">
                <a:moveTo>
                  <a:pt x="0" y="0"/>
                </a:moveTo>
                <a:lnTo>
                  <a:pt x="4705410" y="0"/>
                </a:lnTo>
                <a:lnTo>
                  <a:pt x="4705410" y="3723157"/>
                </a:lnTo>
                <a:lnTo>
                  <a:pt x="0" y="372315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 rot="-2454813">
            <a:off x="15935295" y="8732386"/>
            <a:ext cx="4705411" cy="3723156"/>
          </a:xfrm>
          <a:custGeom>
            <a:avLst/>
            <a:gdLst/>
            <a:ahLst/>
            <a:cxnLst/>
            <a:rect l="l" t="t" r="r" b="b"/>
            <a:pathLst>
              <a:path w="4705411" h="3723156">
                <a:moveTo>
                  <a:pt x="0" y="0"/>
                </a:moveTo>
                <a:lnTo>
                  <a:pt x="4705410" y="0"/>
                </a:lnTo>
                <a:lnTo>
                  <a:pt x="4705410" y="3723156"/>
                </a:lnTo>
                <a:lnTo>
                  <a:pt x="0" y="37231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 rot="-151509">
            <a:off x="-682589" y="1617634"/>
            <a:ext cx="19653179" cy="5355491"/>
          </a:xfrm>
          <a:custGeom>
            <a:avLst/>
            <a:gdLst/>
            <a:ahLst/>
            <a:cxnLst/>
            <a:rect l="l" t="t" r="r" b="b"/>
            <a:pathLst>
              <a:path w="19653179" h="5355491">
                <a:moveTo>
                  <a:pt x="0" y="0"/>
                </a:moveTo>
                <a:lnTo>
                  <a:pt x="19653178" y="0"/>
                </a:lnTo>
                <a:lnTo>
                  <a:pt x="19653178" y="5355491"/>
                </a:lnTo>
                <a:lnTo>
                  <a:pt x="0" y="535549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5" name="Group 5"/>
          <p:cNvGrpSpPr/>
          <p:nvPr/>
        </p:nvGrpSpPr>
        <p:grpSpPr>
          <a:xfrm>
            <a:off x="802254" y="4313687"/>
            <a:ext cx="452893" cy="768304"/>
            <a:chOff x="0" y="0"/>
            <a:chExt cx="812800" cy="137886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1378864"/>
            </a:xfrm>
            <a:custGeom>
              <a:avLst/>
              <a:gdLst/>
              <a:ahLst/>
              <a:cxnLst/>
              <a:rect l="l" t="t" r="r" b="b"/>
              <a:pathLst>
                <a:path w="812800" h="1378864">
                  <a:moveTo>
                    <a:pt x="406400" y="0"/>
                  </a:moveTo>
                  <a:lnTo>
                    <a:pt x="0" y="406400"/>
                  </a:lnTo>
                  <a:lnTo>
                    <a:pt x="203200" y="406400"/>
                  </a:lnTo>
                  <a:lnTo>
                    <a:pt x="203200" y="1378864"/>
                  </a:lnTo>
                  <a:lnTo>
                    <a:pt x="609600" y="1378864"/>
                  </a:lnTo>
                  <a:lnTo>
                    <a:pt x="609600" y="406400"/>
                  </a:lnTo>
                  <a:lnTo>
                    <a:pt x="812800" y="4064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4E7B45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203200" y="53975"/>
              <a:ext cx="406400" cy="7588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4298490" y="5713563"/>
            <a:ext cx="486375" cy="938984"/>
            <a:chOff x="0" y="0"/>
            <a:chExt cx="812800" cy="156917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1569172"/>
            </a:xfrm>
            <a:custGeom>
              <a:avLst/>
              <a:gdLst/>
              <a:ahLst/>
              <a:cxnLst/>
              <a:rect l="l" t="t" r="r" b="b"/>
              <a:pathLst>
                <a:path w="812800" h="1569172">
                  <a:moveTo>
                    <a:pt x="406400" y="1569172"/>
                  </a:moveTo>
                  <a:lnTo>
                    <a:pt x="0" y="1162772"/>
                  </a:lnTo>
                  <a:lnTo>
                    <a:pt x="203200" y="1162772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609600" y="1162772"/>
                  </a:lnTo>
                  <a:lnTo>
                    <a:pt x="812800" y="1162772"/>
                  </a:lnTo>
                  <a:lnTo>
                    <a:pt x="406400" y="1569172"/>
                  </a:lnTo>
                  <a:close/>
                </a:path>
              </a:pathLst>
            </a:custGeom>
            <a:solidFill>
              <a:srgbClr val="4E7B45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203200" y="-47625"/>
              <a:ext cx="406400" cy="7588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4898063" y="440690"/>
            <a:ext cx="8923791" cy="6134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39"/>
              </a:lnSpc>
            </a:pPr>
            <a:r>
              <a:rPr lang="en-US" sz="3599">
                <a:solidFill>
                  <a:srgbClr val="0D0D0D"/>
                </a:solidFill>
                <a:latin typeface="Montserrat Bold"/>
              </a:rPr>
              <a:t>TiCWG TIMELINE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30625" y="1149194"/>
            <a:ext cx="4636982" cy="37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>
              <a:lnSpc>
                <a:spcPts val="3079"/>
              </a:lnSpc>
              <a:spcBef>
                <a:spcPct val="0"/>
              </a:spcBef>
            </a:pPr>
            <a:r>
              <a:rPr lang="en-US" sz="2199">
                <a:solidFill>
                  <a:srgbClr val="0D0D0D"/>
                </a:solidFill>
                <a:latin typeface="Montserrat Semi-Bold"/>
              </a:rPr>
              <a:t>1. Industry sub-groups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47406" y="1593647"/>
            <a:ext cx="4636982" cy="26481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99"/>
              </a:lnSpc>
            </a:pPr>
            <a:r>
              <a:rPr lang="en-US" sz="1999" spc="103" dirty="0">
                <a:solidFill>
                  <a:srgbClr val="000000"/>
                </a:solidFill>
                <a:latin typeface="Barlow SemiCondensed Italics"/>
              </a:rPr>
              <a:t>August - March 2022/3</a:t>
            </a:r>
          </a:p>
          <a:p>
            <a:pPr>
              <a:lnSpc>
                <a:spcPts val="2999"/>
              </a:lnSpc>
            </a:pPr>
            <a:endParaRPr lang="en-US" sz="1999" spc="103" dirty="0">
              <a:solidFill>
                <a:srgbClr val="000000"/>
              </a:solidFill>
              <a:latin typeface="Barlow SemiCondensed Italics"/>
            </a:endParaRPr>
          </a:p>
          <a:p>
            <a:pPr marL="0" lvl="0" indent="0">
              <a:lnSpc>
                <a:spcPts val="2999"/>
              </a:lnSpc>
              <a:spcBef>
                <a:spcPct val="0"/>
              </a:spcBef>
            </a:pPr>
            <a:r>
              <a:rPr lang="en-US" sz="1999" spc="103" dirty="0">
                <a:solidFill>
                  <a:srgbClr val="000000"/>
                </a:solidFill>
                <a:latin typeface="Barlow SemiCondensed Italics"/>
              </a:rPr>
              <a:t>There has been significant collaboration across industry and throughout the timber supply chain to understand what barriers exist, and what solutions are available to address them 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494360" y="2001419"/>
            <a:ext cx="4636982" cy="37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>
              <a:lnSpc>
                <a:spcPts val="3079"/>
              </a:lnSpc>
              <a:spcBef>
                <a:spcPct val="0"/>
              </a:spcBef>
            </a:pPr>
            <a:r>
              <a:rPr lang="en-US" sz="2199">
                <a:solidFill>
                  <a:srgbClr val="0D0D0D"/>
                </a:solidFill>
                <a:latin typeface="Montserrat Semi-Bold"/>
              </a:rPr>
              <a:t>3. Finalising the roadmap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7494360" y="2465836"/>
            <a:ext cx="4636982" cy="1476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99"/>
              </a:lnSpc>
            </a:pPr>
            <a:r>
              <a:rPr lang="en-US" sz="1999" spc="103">
                <a:solidFill>
                  <a:srgbClr val="000000"/>
                </a:solidFill>
                <a:latin typeface="Barlow SemiCondensed Italics"/>
              </a:rPr>
              <a:t>October 2023</a:t>
            </a:r>
          </a:p>
          <a:p>
            <a:pPr>
              <a:lnSpc>
                <a:spcPts val="2999"/>
              </a:lnSpc>
            </a:pPr>
            <a:endParaRPr lang="en-US" sz="1999" spc="103">
              <a:solidFill>
                <a:srgbClr val="000000"/>
              </a:solidFill>
              <a:latin typeface="Barlow SemiCondensed Italics"/>
            </a:endParaRPr>
          </a:p>
          <a:p>
            <a:pPr marL="0" lvl="0" indent="0">
              <a:lnSpc>
                <a:spcPts val="2999"/>
              </a:lnSpc>
              <a:spcBef>
                <a:spcPct val="0"/>
              </a:spcBef>
            </a:pPr>
            <a:r>
              <a:rPr lang="en-US" sz="1999" spc="103">
                <a:solidFill>
                  <a:srgbClr val="000000"/>
                </a:solidFill>
                <a:latin typeface="Barlow SemiCondensed Italics"/>
              </a:rPr>
              <a:t>The roadmap is awaiting approval from Michael Gove and Therese Coffey.</a:t>
            </a:r>
          </a:p>
        </p:txBody>
      </p:sp>
      <p:grpSp>
        <p:nvGrpSpPr>
          <p:cNvPr id="16" name="Group 16"/>
          <p:cNvGrpSpPr/>
          <p:nvPr/>
        </p:nvGrpSpPr>
        <p:grpSpPr>
          <a:xfrm>
            <a:off x="2119278" y="6652547"/>
            <a:ext cx="4844800" cy="3554096"/>
            <a:chOff x="0" y="0"/>
            <a:chExt cx="6459733" cy="4738794"/>
          </a:xfrm>
        </p:grpSpPr>
        <p:sp>
          <p:nvSpPr>
            <p:cNvPr id="17" name="TextBox 17"/>
            <p:cNvSpPr txBox="1"/>
            <p:nvPr/>
          </p:nvSpPr>
          <p:spPr>
            <a:xfrm>
              <a:off x="0" y="-38100"/>
              <a:ext cx="6459733" cy="10049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indent="0">
                <a:lnSpc>
                  <a:spcPts val="3079"/>
                </a:lnSpc>
                <a:spcBef>
                  <a:spcPct val="0"/>
                </a:spcBef>
              </a:pPr>
              <a:r>
                <a:rPr lang="en-US" sz="2199">
                  <a:solidFill>
                    <a:srgbClr val="0D0D0D"/>
                  </a:solidFill>
                  <a:latin typeface="Montserrat Semi-Bold"/>
                </a:rPr>
                <a:t>2. Industry and government workshops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1306618"/>
              <a:ext cx="6459733" cy="34321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999"/>
                </a:lnSpc>
              </a:pPr>
              <a:r>
                <a:rPr lang="en-US" sz="1999" spc="103">
                  <a:solidFill>
                    <a:srgbClr val="000000"/>
                  </a:solidFill>
                  <a:latin typeface="Barlow SemiCondensed Italics"/>
                </a:rPr>
                <a:t>December - July 2023</a:t>
              </a:r>
            </a:p>
            <a:p>
              <a:pPr>
                <a:lnSpc>
                  <a:spcPts val="2999"/>
                </a:lnSpc>
              </a:pPr>
              <a:endParaRPr lang="en-US" sz="1999" spc="103">
                <a:solidFill>
                  <a:srgbClr val="000000"/>
                </a:solidFill>
                <a:latin typeface="Barlow SemiCondensed Italics"/>
              </a:endParaRPr>
            </a:p>
            <a:p>
              <a:pPr marL="0" lvl="0" indent="0">
                <a:lnSpc>
                  <a:spcPts val="2999"/>
                </a:lnSpc>
                <a:spcBef>
                  <a:spcPct val="0"/>
                </a:spcBef>
              </a:pPr>
              <a:r>
                <a:rPr lang="en-US" sz="1999" spc="103">
                  <a:solidFill>
                    <a:srgbClr val="000000"/>
                  </a:solidFill>
                  <a:latin typeface="Barlow SemiCondensed Italics"/>
                </a:rPr>
                <a:t>The CTI along with other trade associations, academics and industry partners have held several policy workshops with representatives from DEFRA, DLUHC and Forestry Commission</a:t>
              </a: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2972389" y="5442312"/>
            <a:ext cx="4636982" cy="3163571"/>
            <a:chOff x="0" y="0"/>
            <a:chExt cx="6182642" cy="4218094"/>
          </a:xfrm>
        </p:grpSpPr>
        <p:sp>
          <p:nvSpPr>
            <p:cNvPr id="20" name="TextBox 20"/>
            <p:cNvSpPr txBox="1"/>
            <p:nvPr/>
          </p:nvSpPr>
          <p:spPr>
            <a:xfrm>
              <a:off x="0" y="-38100"/>
              <a:ext cx="6182642" cy="4842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indent="0">
                <a:lnSpc>
                  <a:spcPts val="3079"/>
                </a:lnSpc>
                <a:spcBef>
                  <a:spcPct val="0"/>
                </a:spcBef>
              </a:pPr>
              <a:r>
                <a:rPr lang="en-US" sz="2199">
                  <a:solidFill>
                    <a:srgbClr val="0D0D0D"/>
                  </a:solidFill>
                  <a:latin typeface="Montserrat Semi-Bold"/>
                </a:rPr>
                <a:t>4. Publication </a:t>
              </a: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785918"/>
              <a:ext cx="6182642" cy="34321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999"/>
                </a:lnSpc>
              </a:pPr>
              <a:r>
                <a:rPr lang="en-US" sz="1999" spc="103">
                  <a:solidFill>
                    <a:srgbClr val="000000"/>
                  </a:solidFill>
                  <a:latin typeface="Barlow SemiCondensed Italics"/>
                </a:rPr>
                <a:t>November 2023</a:t>
              </a:r>
            </a:p>
            <a:p>
              <a:pPr>
                <a:lnSpc>
                  <a:spcPts val="2999"/>
                </a:lnSpc>
              </a:pPr>
              <a:endParaRPr lang="en-US" sz="1999" spc="103">
                <a:solidFill>
                  <a:srgbClr val="000000"/>
                </a:solidFill>
                <a:latin typeface="Barlow SemiCondensed Italics"/>
              </a:endParaRPr>
            </a:p>
            <a:p>
              <a:pPr marL="0" lvl="0" indent="0">
                <a:lnSpc>
                  <a:spcPts val="2999"/>
                </a:lnSpc>
                <a:spcBef>
                  <a:spcPct val="0"/>
                </a:spcBef>
              </a:pPr>
              <a:r>
                <a:rPr lang="en-US" sz="1999" spc="103">
                  <a:solidFill>
                    <a:srgbClr val="000000"/>
                  </a:solidFill>
                  <a:latin typeface="Barlow SemiCondensed Italics"/>
                </a:rPr>
                <a:t>The roadmap is set to be published in November this year, where it will be launched at the APPG for the Timber Industries Autumn Luncheon in the House of Commons </a:t>
              </a: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5290880" y="3021841"/>
            <a:ext cx="486375" cy="1918105"/>
            <a:chOff x="0" y="0"/>
            <a:chExt cx="812800" cy="3205416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812800" cy="3205416"/>
            </a:xfrm>
            <a:custGeom>
              <a:avLst/>
              <a:gdLst/>
              <a:ahLst/>
              <a:cxnLst/>
              <a:rect l="l" t="t" r="r" b="b"/>
              <a:pathLst>
                <a:path w="812800" h="3205416">
                  <a:moveTo>
                    <a:pt x="406400" y="3205416"/>
                  </a:moveTo>
                  <a:lnTo>
                    <a:pt x="0" y="2799016"/>
                  </a:lnTo>
                  <a:lnTo>
                    <a:pt x="203200" y="2799016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609600" y="2799016"/>
                  </a:lnTo>
                  <a:lnTo>
                    <a:pt x="812800" y="2799016"/>
                  </a:lnTo>
                  <a:lnTo>
                    <a:pt x="406400" y="3205416"/>
                  </a:lnTo>
                  <a:close/>
                </a:path>
              </a:pathLst>
            </a:custGeom>
            <a:solidFill>
              <a:srgbClr val="4E7B45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203200" y="-47625"/>
              <a:ext cx="406400" cy="7588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sp>
        <p:nvSpPr>
          <p:cNvPr id="25" name="Freeform 25"/>
          <p:cNvSpPr/>
          <p:nvPr/>
        </p:nvSpPr>
        <p:spPr>
          <a:xfrm>
            <a:off x="17655029" y="7866529"/>
            <a:ext cx="1028700" cy="2420471"/>
          </a:xfrm>
          <a:custGeom>
            <a:avLst/>
            <a:gdLst/>
            <a:ahLst/>
            <a:cxnLst/>
            <a:rect l="l" t="t" r="r" b="b"/>
            <a:pathLst>
              <a:path w="1028700" h="2420471">
                <a:moveTo>
                  <a:pt x="0" y="0"/>
                </a:moveTo>
                <a:lnTo>
                  <a:pt x="1028700" y="0"/>
                </a:lnTo>
                <a:lnTo>
                  <a:pt x="1028700" y="2420471"/>
                </a:lnTo>
                <a:lnTo>
                  <a:pt x="0" y="242047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6" name="Freeform 26"/>
          <p:cNvSpPr/>
          <p:nvPr/>
        </p:nvSpPr>
        <p:spPr>
          <a:xfrm>
            <a:off x="-398075" y="7866529"/>
            <a:ext cx="1028700" cy="2420471"/>
          </a:xfrm>
          <a:custGeom>
            <a:avLst/>
            <a:gdLst/>
            <a:ahLst/>
            <a:cxnLst/>
            <a:rect l="l" t="t" r="r" b="b"/>
            <a:pathLst>
              <a:path w="1028700" h="2420471">
                <a:moveTo>
                  <a:pt x="0" y="0"/>
                </a:moveTo>
                <a:lnTo>
                  <a:pt x="1028700" y="0"/>
                </a:lnTo>
                <a:lnTo>
                  <a:pt x="1028700" y="2420471"/>
                </a:lnTo>
                <a:lnTo>
                  <a:pt x="0" y="242047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7" name="Freeform 27"/>
          <p:cNvSpPr/>
          <p:nvPr/>
        </p:nvSpPr>
        <p:spPr>
          <a:xfrm>
            <a:off x="17655029" y="5442312"/>
            <a:ext cx="1028700" cy="2420471"/>
          </a:xfrm>
          <a:custGeom>
            <a:avLst/>
            <a:gdLst/>
            <a:ahLst/>
            <a:cxnLst/>
            <a:rect l="l" t="t" r="r" b="b"/>
            <a:pathLst>
              <a:path w="1028700" h="2420471">
                <a:moveTo>
                  <a:pt x="0" y="0"/>
                </a:moveTo>
                <a:lnTo>
                  <a:pt x="1028700" y="0"/>
                </a:lnTo>
                <a:lnTo>
                  <a:pt x="1028700" y="2420470"/>
                </a:lnTo>
                <a:lnTo>
                  <a:pt x="0" y="242047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8" name="Freeform 28"/>
          <p:cNvSpPr/>
          <p:nvPr/>
        </p:nvSpPr>
        <p:spPr>
          <a:xfrm>
            <a:off x="-398075" y="5442312"/>
            <a:ext cx="1028700" cy="2420471"/>
          </a:xfrm>
          <a:custGeom>
            <a:avLst/>
            <a:gdLst/>
            <a:ahLst/>
            <a:cxnLst/>
            <a:rect l="l" t="t" r="r" b="b"/>
            <a:pathLst>
              <a:path w="1028700" h="2420471">
                <a:moveTo>
                  <a:pt x="0" y="0"/>
                </a:moveTo>
                <a:lnTo>
                  <a:pt x="1028700" y="0"/>
                </a:lnTo>
                <a:lnTo>
                  <a:pt x="1028700" y="2420470"/>
                </a:lnTo>
                <a:lnTo>
                  <a:pt x="0" y="242047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9" name="Freeform 29"/>
          <p:cNvSpPr/>
          <p:nvPr/>
        </p:nvSpPr>
        <p:spPr>
          <a:xfrm>
            <a:off x="17655029" y="3021841"/>
            <a:ext cx="1028700" cy="2420471"/>
          </a:xfrm>
          <a:custGeom>
            <a:avLst/>
            <a:gdLst/>
            <a:ahLst/>
            <a:cxnLst/>
            <a:rect l="l" t="t" r="r" b="b"/>
            <a:pathLst>
              <a:path w="1028700" h="2420471">
                <a:moveTo>
                  <a:pt x="0" y="0"/>
                </a:moveTo>
                <a:lnTo>
                  <a:pt x="1028700" y="0"/>
                </a:lnTo>
                <a:lnTo>
                  <a:pt x="1028700" y="2420471"/>
                </a:lnTo>
                <a:lnTo>
                  <a:pt x="0" y="242047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0" name="Freeform 30"/>
          <p:cNvSpPr/>
          <p:nvPr/>
        </p:nvSpPr>
        <p:spPr>
          <a:xfrm>
            <a:off x="-398075" y="3021841"/>
            <a:ext cx="1028700" cy="2420471"/>
          </a:xfrm>
          <a:custGeom>
            <a:avLst/>
            <a:gdLst/>
            <a:ahLst/>
            <a:cxnLst/>
            <a:rect l="l" t="t" r="r" b="b"/>
            <a:pathLst>
              <a:path w="1028700" h="2420471">
                <a:moveTo>
                  <a:pt x="0" y="0"/>
                </a:moveTo>
                <a:lnTo>
                  <a:pt x="1028700" y="0"/>
                </a:lnTo>
                <a:lnTo>
                  <a:pt x="1028700" y="2420471"/>
                </a:lnTo>
                <a:lnTo>
                  <a:pt x="0" y="242047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1" name="Freeform 31"/>
          <p:cNvSpPr/>
          <p:nvPr/>
        </p:nvSpPr>
        <p:spPr>
          <a:xfrm>
            <a:off x="17655029" y="601371"/>
            <a:ext cx="1028700" cy="2420471"/>
          </a:xfrm>
          <a:custGeom>
            <a:avLst/>
            <a:gdLst/>
            <a:ahLst/>
            <a:cxnLst/>
            <a:rect l="l" t="t" r="r" b="b"/>
            <a:pathLst>
              <a:path w="1028700" h="2420471">
                <a:moveTo>
                  <a:pt x="0" y="0"/>
                </a:moveTo>
                <a:lnTo>
                  <a:pt x="1028700" y="0"/>
                </a:lnTo>
                <a:lnTo>
                  <a:pt x="1028700" y="2420470"/>
                </a:lnTo>
                <a:lnTo>
                  <a:pt x="0" y="242047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2" name="Freeform 32"/>
          <p:cNvSpPr/>
          <p:nvPr/>
        </p:nvSpPr>
        <p:spPr>
          <a:xfrm>
            <a:off x="-398075" y="601371"/>
            <a:ext cx="1028700" cy="2420471"/>
          </a:xfrm>
          <a:custGeom>
            <a:avLst/>
            <a:gdLst/>
            <a:ahLst/>
            <a:cxnLst/>
            <a:rect l="l" t="t" r="r" b="b"/>
            <a:pathLst>
              <a:path w="1028700" h="2420471">
                <a:moveTo>
                  <a:pt x="0" y="0"/>
                </a:moveTo>
                <a:lnTo>
                  <a:pt x="1028700" y="0"/>
                </a:lnTo>
                <a:lnTo>
                  <a:pt x="1028700" y="2420470"/>
                </a:lnTo>
                <a:lnTo>
                  <a:pt x="0" y="242047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3" name="Freeform 33"/>
          <p:cNvSpPr/>
          <p:nvPr/>
        </p:nvSpPr>
        <p:spPr>
          <a:xfrm>
            <a:off x="17655029" y="-1819100"/>
            <a:ext cx="1028700" cy="2420471"/>
          </a:xfrm>
          <a:custGeom>
            <a:avLst/>
            <a:gdLst/>
            <a:ahLst/>
            <a:cxnLst/>
            <a:rect l="l" t="t" r="r" b="b"/>
            <a:pathLst>
              <a:path w="1028700" h="2420471">
                <a:moveTo>
                  <a:pt x="0" y="0"/>
                </a:moveTo>
                <a:lnTo>
                  <a:pt x="1028700" y="0"/>
                </a:lnTo>
                <a:lnTo>
                  <a:pt x="1028700" y="2420471"/>
                </a:lnTo>
                <a:lnTo>
                  <a:pt x="0" y="242047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4" name="Freeform 34"/>
          <p:cNvSpPr/>
          <p:nvPr/>
        </p:nvSpPr>
        <p:spPr>
          <a:xfrm>
            <a:off x="-398075" y="-1819100"/>
            <a:ext cx="1028700" cy="2420471"/>
          </a:xfrm>
          <a:custGeom>
            <a:avLst/>
            <a:gdLst/>
            <a:ahLst/>
            <a:cxnLst/>
            <a:rect l="l" t="t" r="r" b="b"/>
            <a:pathLst>
              <a:path w="1028700" h="2420471">
                <a:moveTo>
                  <a:pt x="0" y="0"/>
                </a:moveTo>
                <a:lnTo>
                  <a:pt x="1028700" y="0"/>
                </a:lnTo>
                <a:lnTo>
                  <a:pt x="1028700" y="2420471"/>
                </a:lnTo>
                <a:lnTo>
                  <a:pt x="0" y="242047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5" name="Group 35"/>
          <p:cNvGrpSpPr/>
          <p:nvPr/>
        </p:nvGrpSpPr>
        <p:grpSpPr>
          <a:xfrm>
            <a:off x="9359958" y="4472034"/>
            <a:ext cx="452893" cy="1439770"/>
            <a:chOff x="0" y="0"/>
            <a:chExt cx="812800" cy="2583934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812800" cy="2583934"/>
            </a:xfrm>
            <a:custGeom>
              <a:avLst/>
              <a:gdLst/>
              <a:ahLst/>
              <a:cxnLst/>
              <a:rect l="l" t="t" r="r" b="b"/>
              <a:pathLst>
                <a:path w="812800" h="2583934">
                  <a:moveTo>
                    <a:pt x="406400" y="0"/>
                  </a:moveTo>
                  <a:lnTo>
                    <a:pt x="0" y="406400"/>
                  </a:lnTo>
                  <a:lnTo>
                    <a:pt x="203200" y="406400"/>
                  </a:lnTo>
                  <a:lnTo>
                    <a:pt x="203200" y="2583934"/>
                  </a:lnTo>
                  <a:lnTo>
                    <a:pt x="609600" y="2583934"/>
                  </a:lnTo>
                  <a:lnTo>
                    <a:pt x="609600" y="406400"/>
                  </a:lnTo>
                  <a:lnTo>
                    <a:pt x="812800" y="4064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4E7B45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37" name="TextBox 37"/>
            <p:cNvSpPr txBox="1"/>
            <p:nvPr/>
          </p:nvSpPr>
          <p:spPr>
            <a:xfrm>
              <a:off x="203200" y="53975"/>
              <a:ext cx="406400" cy="7588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</p:spTree>
  </p:cSld>
  <p:clrMapOvr>
    <a:masterClrMapping/>
  </p:clrMapOvr>
  <p:transition spd="slow">
    <p:push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4816593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4E7B45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54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1364008" y="667306"/>
            <a:ext cx="6334044" cy="8952388"/>
          </a:xfrm>
          <a:custGeom>
            <a:avLst/>
            <a:gdLst/>
            <a:ahLst/>
            <a:cxnLst/>
            <a:rect l="l" t="t" r="r" b="b"/>
            <a:pathLst>
              <a:path w="6334044" h="8952388">
                <a:moveTo>
                  <a:pt x="0" y="0"/>
                </a:moveTo>
                <a:lnTo>
                  <a:pt x="6334044" y="0"/>
                </a:lnTo>
                <a:lnTo>
                  <a:pt x="6334044" y="8952388"/>
                </a:lnTo>
                <a:lnTo>
                  <a:pt x="0" y="895238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TextBox 6"/>
          <p:cNvSpPr txBox="1"/>
          <p:nvPr/>
        </p:nvSpPr>
        <p:spPr>
          <a:xfrm>
            <a:off x="1028700" y="2506242"/>
            <a:ext cx="3576872" cy="9142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80"/>
              </a:lnSpc>
            </a:pPr>
            <a:r>
              <a:rPr lang="en-US" sz="2629">
                <a:solidFill>
                  <a:srgbClr val="FFFFFF"/>
                </a:solidFill>
                <a:latin typeface="Montserrat Bold Italics"/>
              </a:rPr>
              <a:t>DEMAND</a:t>
            </a:r>
          </a:p>
          <a:p>
            <a:pPr>
              <a:lnSpc>
                <a:spcPts val="3680"/>
              </a:lnSpc>
            </a:pPr>
            <a:endParaRPr lang="en-US" sz="2629">
              <a:solidFill>
                <a:srgbClr val="FFFFFF"/>
              </a:solidFill>
              <a:latin typeface="Montserrat Bold Italics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028700" y="3097727"/>
            <a:ext cx="5538431" cy="7904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54"/>
              </a:lnSpc>
              <a:spcBef>
                <a:spcPct val="0"/>
              </a:spcBef>
            </a:pPr>
            <a:r>
              <a:rPr lang="en-US" sz="2253">
                <a:solidFill>
                  <a:srgbClr val="FFFFFF"/>
                </a:solidFill>
                <a:latin typeface="Montserrat"/>
              </a:rPr>
              <a:t>INCREASING THE UK'S LOW-CARBON </a:t>
            </a:r>
          </a:p>
          <a:p>
            <a:pPr>
              <a:lnSpc>
                <a:spcPts val="3154"/>
              </a:lnSpc>
              <a:spcBef>
                <a:spcPct val="0"/>
              </a:spcBef>
            </a:pPr>
            <a:r>
              <a:rPr lang="en-US" sz="2253">
                <a:solidFill>
                  <a:srgbClr val="FFFFFF"/>
                </a:solidFill>
                <a:latin typeface="Montserrat"/>
              </a:rPr>
              <a:t>MANUFACTURING CAPACITY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4323929"/>
            <a:ext cx="3576872" cy="4475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80"/>
              </a:lnSpc>
            </a:pPr>
            <a:r>
              <a:rPr lang="en-US" sz="2629">
                <a:solidFill>
                  <a:srgbClr val="FFFFFF"/>
                </a:solidFill>
                <a:latin typeface="Montserrat Bold Italics"/>
              </a:rPr>
              <a:t>SUPPLY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28700" y="4889124"/>
            <a:ext cx="5103495" cy="7904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54"/>
              </a:lnSpc>
            </a:pPr>
            <a:r>
              <a:rPr lang="en-US" sz="2253">
                <a:solidFill>
                  <a:srgbClr val="FFFFFF"/>
                </a:solidFill>
                <a:latin typeface="Montserrat"/>
              </a:rPr>
              <a:t>STRENGTHENING THE RESILIENCE </a:t>
            </a:r>
          </a:p>
          <a:p>
            <a:pPr>
              <a:lnSpc>
                <a:spcPts val="3154"/>
              </a:lnSpc>
              <a:spcBef>
                <a:spcPct val="0"/>
              </a:spcBef>
            </a:pPr>
            <a:r>
              <a:rPr lang="en-US" sz="2253">
                <a:solidFill>
                  <a:srgbClr val="FFFFFF"/>
                </a:solidFill>
                <a:latin typeface="Montserrat"/>
              </a:rPr>
              <a:t>OF OUR TIMBER SUPPLY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28700" y="6112641"/>
            <a:ext cx="4049985" cy="4475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80"/>
              </a:lnSpc>
            </a:pPr>
            <a:r>
              <a:rPr lang="en-US" sz="2629">
                <a:solidFill>
                  <a:srgbClr val="FFFFFF"/>
                </a:solidFill>
                <a:latin typeface="Montserrat Bold Italics"/>
              </a:rPr>
              <a:t>BUILDING SAFETY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28700" y="6677836"/>
            <a:ext cx="4115753" cy="7904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54"/>
              </a:lnSpc>
            </a:pPr>
            <a:r>
              <a:rPr lang="en-US" sz="2253">
                <a:solidFill>
                  <a:srgbClr val="FFFFFF"/>
                </a:solidFill>
                <a:latin typeface="Montserrat"/>
              </a:rPr>
              <a:t>DEMYSTIFYING THE USE OF </a:t>
            </a:r>
          </a:p>
          <a:p>
            <a:pPr>
              <a:lnSpc>
                <a:spcPts val="3154"/>
              </a:lnSpc>
              <a:spcBef>
                <a:spcPct val="0"/>
              </a:spcBef>
            </a:pPr>
            <a:r>
              <a:rPr lang="en-US" sz="2253">
                <a:solidFill>
                  <a:srgbClr val="FFFFFF"/>
                </a:solidFill>
                <a:latin typeface="Montserrat"/>
              </a:rPr>
              <a:t>TIMBER IN CONSTRUCTION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28700" y="7901353"/>
            <a:ext cx="4460017" cy="4475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80"/>
              </a:lnSpc>
            </a:pPr>
            <a:r>
              <a:rPr lang="en-US" sz="2629">
                <a:solidFill>
                  <a:srgbClr val="FFFFFF"/>
                </a:solidFill>
                <a:latin typeface="Montserrat Bold Italics"/>
              </a:rPr>
              <a:t>LABOUR AND SKILLS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28700" y="8466548"/>
            <a:ext cx="4629626" cy="7904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54"/>
              </a:lnSpc>
            </a:pPr>
            <a:r>
              <a:rPr lang="en-US" sz="2253">
                <a:solidFill>
                  <a:srgbClr val="FFFFFF"/>
                </a:solidFill>
                <a:latin typeface="Lexend Deca"/>
              </a:rPr>
              <a:t>GROWING SKILLS AND JOBS IN </a:t>
            </a:r>
          </a:p>
          <a:p>
            <a:pPr>
              <a:lnSpc>
                <a:spcPts val="3154"/>
              </a:lnSpc>
              <a:spcBef>
                <a:spcPct val="0"/>
              </a:spcBef>
            </a:pPr>
            <a:r>
              <a:rPr lang="en-US" sz="2253">
                <a:solidFill>
                  <a:srgbClr val="FFFFFF"/>
                </a:solidFill>
                <a:latin typeface="Lexend Deca"/>
              </a:rPr>
              <a:t>THE LOW-CARBON ECONOMY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830636" y="484210"/>
            <a:ext cx="10007680" cy="12021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865"/>
              </a:lnSpc>
            </a:pPr>
            <a:r>
              <a:rPr lang="en-US" sz="7046">
                <a:solidFill>
                  <a:srgbClr val="FFFFFF"/>
                </a:solidFill>
                <a:latin typeface="Montserrat Bold"/>
              </a:rPr>
              <a:t>OUR LATEST REPORT</a:t>
            </a:r>
          </a:p>
        </p:txBody>
      </p:sp>
    </p:spTree>
  </p:cSld>
  <p:clrMapOvr>
    <a:masterClrMapping/>
  </p:clrMapOvr>
  <p:transition>
    <p:push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E7B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144000" cy="10287000"/>
          </a:xfrm>
          <a:custGeom>
            <a:avLst/>
            <a:gdLst/>
            <a:ahLst/>
            <a:cxnLst/>
            <a:rect l="l" t="t" r="r" b="b"/>
            <a:pathLst>
              <a:path w="9144000" h="10287000">
                <a:moveTo>
                  <a:pt x="0" y="0"/>
                </a:moveTo>
                <a:lnTo>
                  <a:pt x="9144000" y="0"/>
                </a:lnTo>
                <a:lnTo>
                  <a:pt x="9144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7368" r="-68750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" name="Group 3"/>
          <p:cNvGrpSpPr/>
          <p:nvPr/>
        </p:nvGrpSpPr>
        <p:grpSpPr>
          <a:xfrm>
            <a:off x="10004994" y="2207593"/>
            <a:ext cx="7254306" cy="5388429"/>
            <a:chOff x="0" y="0"/>
            <a:chExt cx="9672408" cy="7184572"/>
          </a:xfrm>
        </p:grpSpPr>
        <p:sp>
          <p:nvSpPr>
            <p:cNvPr id="4" name="TextBox 4"/>
            <p:cNvSpPr txBox="1"/>
            <p:nvPr/>
          </p:nvSpPr>
          <p:spPr>
            <a:xfrm>
              <a:off x="0" y="3905932"/>
              <a:ext cx="9672408" cy="32786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275"/>
                </a:lnSpc>
              </a:pPr>
              <a:r>
                <a:rPr lang="en-US" sz="2519">
                  <a:solidFill>
                    <a:srgbClr val="FFFFFF"/>
                  </a:solidFill>
                  <a:latin typeface="Montserrat"/>
                </a:rPr>
                <a:t>020 7291 5377</a:t>
              </a:r>
            </a:p>
            <a:p>
              <a:pPr marL="0" lvl="0" indent="0" algn="l">
                <a:lnSpc>
                  <a:spcPts val="3275"/>
                </a:lnSpc>
              </a:pPr>
              <a:r>
                <a:rPr lang="en-US" sz="2519">
                  <a:solidFill>
                    <a:srgbClr val="FFFFFF"/>
                  </a:solidFill>
                  <a:latin typeface="Montserrat"/>
                </a:rPr>
                <a:t>LinkedIn: Confederation of Timber Industries </a:t>
              </a:r>
            </a:p>
            <a:p>
              <a:pPr marL="0" lvl="0" indent="0" algn="l">
                <a:lnSpc>
                  <a:spcPts val="3275"/>
                </a:lnSpc>
              </a:pPr>
              <a:r>
                <a:rPr lang="en-US" sz="2519">
                  <a:solidFill>
                    <a:srgbClr val="FFFFFF"/>
                  </a:solidFill>
                  <a:latin typeface="Montserrat"/>
                </a:rPr>
                <a:t>Twitter: @CTI_timber</a:t>
              </a:r>
            </a:p>
            <a:p>
              <a:pPr marL="0" lvl="0" indent="0" algn="l">
                <a:lnSpc>
                  <a:spcPts val="3275"/>
                </a:lnSpc>
              </a:pPr>
              <a:r>
                <a:rPr lang="en-US" sz="2519">
                  <a:solidFill>
                    <a:srgbClr val="FFFFFF"/>
                  </a:solidFill>
                  <a:latin typeface="Montserrat"/>
                </a:rPr>
                <a:t>www.cti-timber.org</a:t>
              </a:r>
            </a:p>
            <a:p>
              <a:pPr marL="0" lvl="0" indent="0" algn="l">
                <a:lnSpc>
                  <a:spcPts val="3275"/>
                </a:lnSpc>
              </a:pPr>
              <a:r>
                <a:rPr lang="en-US" sz="2519">
                  <a:solidFill>
                    <a:srgbClr val="FFFFFF"/>
                  </a:solidFill>
                  <a:latin typeface="Montserrat"/>
                </a:rPr>
                <a:t>The Building Centre, 26 Store Stree, WC1E 7BT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85725"/>
              <a:ext cx="9672408" cy="344691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9977"/>
                </a:lnSpc>
              </a:pPr>
              <a:r>
                <a:rPr lang="en-US" sz="9070">
                  <a:solidFill>
                    <a:srgbClr val="FFFFFF"/>
                  </a:solidFill>
                  <a:latin typeface="Open Sans Bold"/>
                </a:rPr>
                <a:t>Keep up to date</a:t>
              </a:r>
            </a:p>
          </p:txBody>
        </p:sp>
      </p:grpSp>
    </p:spTree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E7B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282420" y="9096375"/>
            <a:ext cx="18852841" cy="0"/>
          </a:xfrm>
          <a:prstGeom prst="line">
            <a:avLst/>
          </a:prstGeom>
          <a:ln w="28575" cap="rnd">
            <a:solidFill>
              <a:srgbClr val="D9D9D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3" name="AutoShape 3"/>
          <p:cNvSpPr/>
          <p:nvPr/>
        </p:nvSpPr>
        <p:spPr>
          <a:xfrm>
            <a:off x="-5996283" y="6936375"/>
            <a:ext cx="16256977" cy="8229600"/>
          </a:xfrm>
          <a:prstGeom prst="rect">
            <a:avLst/>
          </a:prstGeom>
          <a:solidFill>
            <a:srgbClr val="4E7B45"/>
          </a:solid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486523" y="505253"/>
            <a:ext cx="3255572" cy="4638247"/>
          </a:xfrm>
          <a:custGeom>
            <a:avLst/>
            <a:gdLst/>
            <a:ahLst/>
            <a:cxnLst/>
            <a:rect l="l" t="t" r="r" b="b"/>
            <a:pathLst>
              <a:path w="3255572" h="4638247">
                <a:moveTo>
                  <a:pt x="0" y="0"/>
                </a:moveTo>
                <a:lnTo>
                  <a:pt x="3255572" y="0"/>
                </a:lnTo>
                <a:lnTo>
                  <a:pt x="3255572" y="4638247"/>
                </a:lnTo>
                <a:lnTo>
                  <a:pt x="0" y="463824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>
            <a:off x="505599" y="5384688"/>
            <a:ext cx="3236496" cy="4464906"/>
          </a:xfrm>
          <a:custGeom>
            <a:avLst/>
            <a:gdLst/>
            <a:ahLst/>
            <a:cxnLst/>
            <a:rect l="l" t="t" r="r" b="b"/>
            <a:pathLst>
              <a:path w="3236496" h="4464906">
                <a:moveTo>
                  <a:pt x="0" y="0"/>
                </a:moveTo>
                <a:lnTo>
                  <a:pt x="3236496" y="0"/>
                </a:lnTo>
                <a:lnTo>
                  <a:pt x="3236496" y="4464906"/>
                </a:lnTo>
                <a:lnTo>
                  <a:pt x="0" y="446490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>
            <a:off x="4287102" y="505253"/>
            <a:ext cx="3274773" cy="4638247"/>
          </a:xfrm>
          <a:custGeom>
            <a:avLst/>
            <a:gdLst/>
            <a:ahLst/>
            <a:cxnLst/>
            <a:rect l="l" t="t" r="r" b="b"/>
            <a:pathLst>
              <a:path w="3274773" h="4638247">
                <a:moveTo>
                  <a:pt x="0" y="0"/>
                </a:moveTo>
                <a:lnTo>
                  <a:pt x="3274773" y="0"/>
                </a:lnTo>
                <a:lnTo>
                  <a:pt x="3274773" y="4638247"/>
                </a:lnTo>
                <a:lnTo>
                  <a:pt x="0" y="463824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Freeform 7"/>
          <p:cNvSpPr/>
          <p:nvPr/>
        </p:nvSpPr>
        <p:spPr>
          <a:xfrm>
            <a:off x="4351842" y="5400695"/>
            <a:ext cx="3210033" cy="4448898"/>
          </a:xfrm>
          <a:custGeom>
            <a:avLst/>
            <a:gdLst/>
            <a:ahLst/>
            <a:cxnLst/>
            <a:rect l="l" t="t" r="r" b="b"/>
            <a:pathLst>
              <a:path w="3210033" h="4448898">
                <a:moveTo>
                  <a:pt x="0" y="0"/>
                </a:moveTo>
                <a:lnTo>
                  <a:pt x="3210033" y="0"/>
                </a:lnTo>
                <a:lnTo>
                  <a:pt x="3210033" y="4448899"/>
                </a:lnTo>
                <a:lnTo>
                  <a:pt x="0" y="444889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2058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TextBox 8"/>
          <p:cNvSpPr txBox="1"/>
          <p:nvPr/>
        </p:nvSpPr>
        <p:spPr>
          <a:xfrm>
            <a:off x="10260694" y="471486"/>
            <a:ext cx="6787591" cy="10096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399"/>
              </a:lnSpc>
            </a:pPr>
            <a:r>
              <a:rPr lang="en-US" sz="5999">
                <a:solidFill>
                  <a:srgbClr val="FFFFFF"/>
                </a:solidFill>
                <a:latin typeface="Montserrat Bold"/>
              </a:rPr>
              <a:t>Background</a:t>
            </a:r>
            <a:r>
              <a:rPr lang="en-US" sz="5999">
                <a:solidFill>
                  <a:srgbClr val="FFFFFF"/>
                </a:solidFill>
                <a:latin typeface="Montserrat"/>
              </a:rPr>
              <a:t>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2193232" y="9359413"/>
            <a:ext cx="5066068" cy="271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2050"/>
              </a:lnSpc>
              <a:spcBef>
                <a:spcPct val="0"/>
              </a:spcBef>
            </a:pPr>
            <a:r>
              <a:rPr lang="en-US" sz="2050" u="none">
                <a:solidFill>
                  <a:srgbClr val="D9D9D9"/>
                </a:solidFill>
                <a:latin typeface="Montserrat"/>
              </a:rPr>
              <a:t>Presented By : David Hopkins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819050" y="2050108"/>
            <a:ext cx="10200795" cy="61678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84985" lvl="1" indent="-342492">
              <a:lnSpc>
                <a:spcPts val="4441"/>
              </a:lnSpc>
              <a:buFont typeface="Arial"/>
              <a:buChar char="•"/>
            </a:pPr>
            <a:r>
              <a:rPr lang="en-US" sz="3172">
                <a:solidFill>
                  <a:srgbClr val="FFFFFF"/>
                </a:solidFill>
                <a:latin typeface="Montserrat"/>
              </a:rPr>
              <a:t>The Government has committed to expanding timber construction in the </a:t>
            </a:r>
            <a:r>
              <a:rPr lang="en-US" sz="3172">
                <a:solidFill>
                  <a:srgbClr val="FFFFFF"/>
                </a:solidFill>
                <a:latin typeface="Montserrat Bold Italics"/>
              </a:rPr>
              <a:t>Net Zero Strategy</a:t>
            </a:r>
            <a:r>
              <a:rPr lang="en-US" sz="3172">
                <a:solidFill>
                  <a:srgbClr val="FFFFFF"/>
                </a:solidFill>
                <a:latin typeface="Montserrat"/>
              </a:rPr>
              <a:t> and </a:t>
            </a:r>
            <a:r>
              <a:rPr lang="en-US" sz="3172">
                <a:solidFill>
                  <a:srgbClr val="FFFFFF"/>
                </a:solidFill>
                <a:latin typeface="Montserrat Bold Italics"/>
              </a:rPr>
              <a:t>England Trees Action Plan.</a:t>
            </a:r>
          </a:p>
          <a:p>
            <a:pPr>
              <a:lnSpc>
                <a:spcPts val="4441"/>
              </a:lnSpc>
            </a:pPr>
            <a:endParaRPr lang="en-US" sz="3172">
              <a:solidFill>
                <a:srgbClr val="FFFFFF"/>
              </a:solidFill>
              <a:latin typeface="Montserrat Bold Italics"/>
            </a:endParaRPr>
          </a:p>
          <a:p>
            <a:pPr marL="684985" lvl="1" indent="-342492">
              <a:lnSpc>
                <a:spcPts val="4441"/>
              </a:lnSpc>
              <a:buFont typeface="Arial"/>
              <a:buChar char="•"/>
            </a:pPr>
            <a:r>
              <a:rPr lang="en-US" sz="3172">
                <a:solidFill>
                  <a:srgbClr val="FFFFFF"/>
                </a:solidFill>
                <a:latin typeface="Montserrat"/>
              </a:rPr>
              <a:t>Timber recognised as essential to net zero by  the </a:t>
            </a:r>
            <a:r>
              <a:rPr lang="en-US" sz="3172">
                <a:solidFill>
                  <a:srgbClr val="FFFFFF"/>
                </a:solidFill>
                <a:latin typeface="Montserrat Bold Italics"/>
              </a:rPr>
              <a:t>Environmental Audit Committee</a:t>
            </a:r>
            <a:r>
              <a:rPr lang="en-US" sz="3172">
                <a:solidFill>
                  <a:srgbClr val="FFFFFF"/>
                </a:solidFill>
                <a:latin typeface="Montserrat"/>
              </a:rPr>
              <a:t> and </a:t>
            </a:r>
            <a:r>
              <a:rPr lang="en-US" sz="3172">
                <a:solidFill>
                  <a:srgbClr val="FFFFFF"/>
                </a:solidFill>
                <a:latin typeface="Montserrat Bold Italics"/>
              </a:rPr>
              <a:t>Climate Change Committee.</a:t>
            </a:r>
          </a:p>
          <a:p>
            <a:pPr>
              <a:lnSpc>
                <a:spcPts val="4441"/>
              </a:lnSpc>
            </a:pPr>
            <a:endParaRPr lang="en-US" sz="3172">
              <a:solidFill>
                <a:srgbClr val="FFFFFF"/>
              </a:solidFill>
              <a:latin typeface="Montserrat Bold Italics"/>
            </a:endParaRPr>
          </a:p>
          <a:p>
            <a:pPr marL="684985" lvl="1" indent="-342492">
              <a:lnSpc>
                <a:spcPts val="4441"/>
              </a:lnSpc>
              <a:buFont typeface="Arial"/>
              <a:buChar char="•"/>
            </a:pPr>
            <a:r>
              <a:rPr lang="en-US" sz="3172">
                <a:solidFill>
                  <a:srgbClr val="FFFFFF"/>
                </a:solidFill>
                <a:latin typeface="Montserrat"/>
              </a:rPr>
              <a:t>The Government created the Timber in Construction Working Group (TiCWG) to outline a roadmap for timber expansion.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E7B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094205" y="1267450"/>
            <a:ext cx="3284462" cy="3339264"/>
            <a:chOff x="0" y="-66675"/>
            <a:chExt cx="865043" cy="879475"/>
          </a:xfrm>
        </p:grpSpPr>
        <p:sp>
          <p:nvSpPr>
            <p:cNvPr id="3" name="Freeform 3"/>
            <p:cNvSpPr/>
            <p:nvPr/>
          </p:nvSpPr>
          <p:spPr>
            <a:xfrm>
              <a:off x="34833" y="266364"/>
              <a:ext cx="830210" cy="223420"/>
            </a:xfrm>
            <a:custGeom>
              <a:avLst/>
              <a:gdLst/>
              <a:ahLst/>
              <a:cxnLst/>
              <a:rect l="l" t="t" r="r" b="b"/>
              <a:pathLst>
                <a:path w="830210" h="223420">
                  <a:moveTo>
                    <a:pt x="7368" y="0"/>
                  </a:moveTo>
                  <a:lnTo>
                    <a:pt x="822842" y="0"/>
                  </a:lnTo>
                  <a:cubicBezTo>
                    <a:pt x="826912" y="0"/>
                    <a:pt x="830210" y="3299"/>
                    <a:pt x="830210" y="7368"/>
                  </a:cubicBezTo>
                  <a:lnTo>
                    <a:pt x="830210" y="216051"/>
                  </a:lnTo>
                  <a:cubicBezTo>
                    <a:pt x="830210" y="220121"/>
                    <a:pt x="826912" y="223420"/>
                    <a:pt x="822842" y="223420"/>
                  </a:cubicBezTo>
                  <a:lnTo>
                    <a:pt x="7368" y="223420"/>
                  </a:lnTo>
                  <a:cubicBezTo>
                    <a:pt x="3299" y="223420"/>
                    <a:pt x="0" y="220121"/>
                    <a:pt x="0" y="216051"/>
                  </a:cubicBezTo>
                  <a:lnTo>
                    <a:pt x="0" y="7368"/>
                  </a:lnTo>
                  <a:cubicBezTo>
                    <a:pt x="0" y="3299"/>
                    <a:pt x="3299" y="0"/>
                    <a:pt x="7368" y="0"/>
                  </a:cubicBezTo>
                  <a:close/>
                </a:path>
              </a:pathLst>
            </a:custGeom>
            <a:solidFill>
              <a:srgbClr val="55C4D4"/>
            </a:solidFill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66675"/>
              <a:ext cx="812800" cy="8794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49"/>
                </a:lnSpc>
              </a:pPr>
              <a:r>
                <a:rPr lang="en-US" sz="2499" spc="124">
                  <a:solidFill>
                    <a:srgbClr val="FFFFFF"/>
                  </a:solidFill>
                  <a:latin typeface="Montserrat Bold"/>
                </a:rPr>
                <a:t>Supply</a:t>
              </a: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3127282" y="3903120"/>
            <a:ext cx="3269122" cy="3339264"/>
            <a:chOff x="0" y="-66675"/>
            <a:chExt cx="861003" cy="879475"/>
          </a:xfrm>
        </p:grpSpPr>
        <p:sp>
          <p:nvSpPr>
            <p:cNvPr id="6" name="Freeform 6"/>
            <p:cNvSpPr/>
            <p:nvPr/>
          </p:nvSpPr>
          <p:spPr>
            <a:xfrm>
              <a:off x="30793" y="267256"/>
              <a:ext cx="830210" cy="223420"/>
            </a:xfrm>
            <a:custGeom>
              <a:avLst/>
              <a:gdLst/>
              <a:ahLst/>
              <a:cxnLst/>
              <a:rect l="l" t="t" r="r" b="b"/>
              <a:pathLst>
                <a:path w="830210" h="223420">
                  <a:moveTo>
                    <a:pt x="7368" y="0"/>
                  </a:moveTo>
                  <a:lnTo>
                    <a:pt x="822842" y="0"/>
                  </a:lnTo>
                  <a:cubicBezTo>
                    <a:pt x="826912" y="0"/>
                    <a:pt x="830210" y="3299"/>
                    <a:pt x="830210" y="7368"/>
                  </a:cubicBezTo>
                  <a:lnTo>
                    <a:pt x="830210" y="216051"/>
                  </a:lnTo>
                  <a:cubicBezTo>
                    <a:pt x="830210" y="220121"/>
                    <a:pt x="826912" y="223420"/>
                    <a:pt x="822842" y="223420"/>
                  </a:cubicBezTo>
                  <a:lnTo>
                    <a:pt x="7368" y="223420"/>
                  </a:lnTo>
                  <a:cubicBezTo>
                    <a:pt x="3299" y="223420"/>
                    <a:pt x="0" y="220121"/>
                    <a:pt x="0" y="216051"/>
                  </a:cubicBezTo>
                  <a:lnTo>
                    <a:pt x="0" y="7368"/>
                  </a:lnTo>
                  <a:cubicBezTo>
                    <a:pt x="0" y="3299"/>
                    <a:pt x="3299" y="0"/>
                    <a:pt x="7368" y="0"/>
                  </a:cubicBezTo>
                  <a:close/>
                </a:path>
              </a:pathLst>
            </a:custGeom>
            <a:solidFill>
              <a:srgbClr val="3EDAD8"/>
            </a:solidFill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66675"/>
              <a:ext cx="812800" cy="8794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49"/>
                </a:lnSpc>
              </a:pPr>
              <a:r>
                <a:rPr lang="en-US" sz="2499" spc="124">
                  <a:solidFill>
                    <a:srgbClr val="FFFFFF"/>
                  </a:solidFill>
                  <a:latin typeface="Montserrat Bold"/>
                </a:rPr>
                <a:t>Insurance 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3021026" y="6829512"/>
            <a:ext cx="3341065" cy="3339264"/>
            <a:chOff x="0" y="-66675"/>
            <a:chExt cx="879951" cy="879475"/>
          </a:xfrm>
        </p:grpSpPr>
        <p:sp>
          <p:nvSpPr>
            <p:cNvPr id="9" name="Freeform 9"/>
            <p:cNvSpPr/>
            <p:nvPr/>
          </p:nvSpPr>
          <p:spPr>
            <a:xfrm>
              <a:off x="49741" y="252819"/>
              <a:ext cx="830210" cy="223420"/>
            </a:xfrm>
            <a:custGeom>
              <a:avLst/>
              <a:gdLst/>
              <a:ahLst/>
              <a:cxnLst/>
              <a:rect l="l" t="t" r="r" b="b"/>
              <a:pathLst>
                <a:path w="830210" h="223420">
                  <a:moveTo>
                    <a:pt x="7368" y="0"/>
                  </a:moveTo>
                  <a:lnTo>
                    <a:pt x="822842" y="0"/>
                  </a:lnTo>
                  <a:cubicBezTo>
                    <a:pt x="826912" y="0"/>
                    <a:pt x="830210" y="3299"/>
                    <a:pt x="830210" y="7368"/>
                  </a:cubicBezTo>
                  <a:lnTo>
                    <a:pt x="830210" y="216051"/>
                  </a:lnTo>
                  <a:cubicBezTo>
                    <a:pt x="830210" y="220121"/>
                    <a:pt x="826912" y="223420"/>
                    <a:pt x="822842" y="223420"/>
                  </a:cubicBezTo>
                  <a:lnTo>
                    <a:pt x="7368" y="223420"/>
                  </a:lnTo>
                  <a:cubicBezTo>
                    <a:pt x="3299" y="223420"/>
                    <a:pt x="0" y="220121"/>
                    <a:pt x="0" y="216051"/>
                  </a:cubicBezTo>
                  <a:lnTo>
                    <a:pt x="0" y="7368"/>
                  </a:lnTo>
                  <a:cubicBezTo>
                    <a:pt x="0" y="3299"/>
                    <a:pt x="3299" y="0"/>
                    <a:pt x="7368" y="0"/>
                  </a:cubicBezTo>
                  <a:close/>
                </a:path>
              </a:pathLst>
            </a:custGeom>
            <a:solidFill>
              <a:srgbClr val="2C92D5"/>
            </a:solidFill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66675"/>
              <a:ext cx="812800" cy="8794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49"/>
                </a:lnSpc>
              </a:pPr>
              <a:r>
                <a:rPr lang="en-US" sz="2499" spc="124">
                  <a:solidFill>
                    <a:srgbClr val="FFFFFF"/>
                  </a:solidFill>
                  <a:latin typeface="Montserrat Bold"/>
                </a:rPr>
                <a:t>Skills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995176" y="6849973"/>
            <a:ext cx="3182671" cy="3339264"/>
            <a:chOff x="0" y="-66675"/>
            <a:chExt cx="838234" cy="879475"/>
          </a:xfrm>
        </p:grpSpPr>
        <p:sp>
          <p:nvSpPr>
            <p:cNvPr id="12" name="Freeform 12"/>
            <p:cNvSpPr/>
            <p:nvPr/>
          </p:nvSpPr>
          <p:spPr>
            <a:xfrm>
              <a:off x="8024" y="259836"/>
              <a:ext cx="830210" cy="223420"/>
            </a:xfrm>
            <a:custGeom>
              <a:avLst/>
              <a:gdLst/>
              <a:ahLst/>
              <a:cxnLst/>
              <a:rect l="l" t="t" r="r" b="b"/>
              <a:pathLst>
                <a:path w="830210" h="223420">
                  <a:moveTo>
                    <a:pt x="7368" y="0"/>
                  </a:moveTo>
                  <a:lnTo>
                    <a:pt x="822842" y="0"/>
                  </a:lnTo>
                  <a:cubicBezTo>
                    <a:pt x="826912" y="0"/>
                    <a:pt x="830210" y="3299"/>
                    <a:pt x="830210" y="7368"/>
                  </a:cubicBezTo>
                  <a:lnTo>
                    <a:pt x="830210" y="216051"/>
                  </a:lnTo>
                  <a:cubicBezTo>
                    <a:pt x="830210" y="220121"/>
                    <a:pt x="826912" y="223420"/>
                    <a:pt x="822842" y="223420"/>
                  </a:cubicBezTo>
                  <a:lnTo>
                    <a:pt x="7368" y="223420"/>
                  </a:lnTo>
                  <a:cubicBezTo>
                    <a:pt x="3299" y="223420"/>
                    <a:pt x="0" y="220121"/>
                    <a:pt x="0" y="216051"/>
                  </a:cubicBezTo>
                  <a:lnTo>
                    <a:pt x="0" y="7368"/>
                  </a:lnTo>
                  <a:cubicBezTo>
                    <a:pt x="0" y="3299"/>
                    <a:pt x="3299" y="0"/>
                    <a:pt x="7368" y="0"/>
                  </a:cubicBezTo>
                  <a:close/>
                </a:path>
              </a:pathLst>
            </a:custGeom>
            <a:solidFill>
              <a:srgbClr val="2C92D5"/>
            </a:solidFill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66675"/>
              <a:ext cx="812800" cy="8794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49"/>
                </a:lnSpc>
              </a:pPr>
              <a:r>
                <a:rPr lang="en-US" sz="2499" spc="124" dirty="0">
                  <a:solidFill>
                    <a:srgbClr val="FFFFFF"/>
                  </a:solidFill>
                  <a:latin typeface="Montserrat Bold"/>
                </a:rPr>
                <a:t>Carbon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950386" y="1330889"/>
            <a:ext cx="3171273" cy="3339264"/>
            <a:chOff x="0" y="-66675"/>
            <a:chExt cx="835232" cy="879475"/>
          </a:xfrm>
        </p:grpSpPr>
        <p:sp>
          <p:nvSpPr>
            <p:cNvPr id="15" name="Freeform 15"/>
            <p:cNvSpPr/>
            <p:nvPr/>
          </p:nvSpPr>
          <p:spPr>
            <a:xfrm>
              <a:off x="5022" y="249656"/>
              <a:ext cx="830210" cy="223420"/>
            </a:xfrm>
            <a:custGeom>
              <a:avLst/>
              <a:gdLst/>
              <a:ahLst/>
              <a:cxnLst/>
              <a:rect l="l" t="t" r="r" b="b"/>
              <a:pathLst>
                <a:path w="830210" h="223420">
                  <a:moveTo>
                    <a:pt x="7368" y="0"/>
                  </a:moveTo>
                  <a:lnTo>
                    <a:pt x="822842" y="0"/>
                  </a:lnTo>
                  <a:cubicBezTo>
                    <a:pt x="826912" y="0"/>
                    <a:pt x="830210" y="3299"/>
                    <a:pt x="830210" y="7368"/>
                  </a:cubicBezTo>
                  <a:lnTo>
                    <a:pt x="830210" y="216051"/>
                  </a:lnTo>
                  <a:cubicBezTo>
                    <a:pt x="830210" y="220121"/>
                    <a:pt x="826912" y="223420"/>
                    <a:pt x="822842" y="223420"/>
                  </a:cubicBezTo>
                  <a:lnTo>
                    <a:pt x="7368" y="223420"/>
                  </a:lnTo>
                  <a:cubicBezTo>
                    <a:pt x="3299" y="223420"/>
                    <a:pt x="0" y="220121"/>
                    <a:pt x="0" y="216051"/>
                  </a:cubicBezTo>
                  <a:lnTo>
                    <a:pt x="0" y="7368"/>
                  </a:lnTo>
                  <a:cubicBezTo>
                    <a:pt x="0" y="3299"/>
                    <a:pt x="3299" y="0"/>
                    <a:pt x="7368" y="0"/>
                  </a:cubicBezTo>
                  <a:close/>
                </a:path>
              </a:pathLst>
            </a:custGeom>
            <a:solidFill>
              <a:srgbClr val="55C4D4"/>
            </a:solidFill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66675"/>
              <a:ext cx="812800" cy="8794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49"/>
                </a:lnSpc>
              </a:pPr>
              <a:r>
                <a:rPr lang="en-US" sz="2499" spc="124" dirty="0">
                  <a:solidFill>
                    <a:srgbClr val="FFFFFF"/>
                  </a:solidFill>
                  <a:latin typeface="Montserrat Bold"/>
                </a:rPr>
                <a:t>Demand </a:t>
              </a: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917334" y="4066644"/>
            <a:ext cx="3152205" cy="3339264"/>
            <a:chOff x="-12224" y="-66675"/>
            <a:chExt cx="830210" cy="879475"/>
          </a:xfrm>
        </p:grpSpPr>
        <p:sp>
          <p:nvSpPr>
            <p:cNvPr id="18" name="Freeform 18"/>
            <p:cNvSpPr/>
            <p:nvPr/>
          </p:nvSpPr>
          <p:spPr>
            <a:xfrm>
              <a:off x="-12224" y="255291"/>
              <a:ext cx="830210" cy="223420"/>
            </a:xfrm>
            <a:custGeom>
              <a:avLst/>
              <a:gdLst/>
              <a:ahLst/>
              <a:cxnLst/>
              <a:rect l="l" t="t" r="r" b="b"/>
              <a:pathLst>
                <a:path w="830210" h="223420">
                  <a:moveTo>
                    <a:pt x="7368" y="0"/>
                  </a:moveTo>
                  <a:lnTo>
                    <a:pt x="822842" y="0"/>
                  </a:lnTo>
                  <a:cubicBezTo>
                    <a:pt x="826912" y="0"/>
                    <a:pt x="830210" y="3299"/>
                    <a:pt x="830210" y="7368"/>
                  </a:cubicBezTo>
                  <a:lnTo>
                    <a:pt x="830210" y="216051"/>
                  </a:lnTo>
                  <a:cubicBezTo>
                    <a:pt x="830210" y="220121"/>
                    <a:pt x="826912" y="223420"/>
                    <a:pt x="822842" y="223420"/>
                  </a:cubicBezTo>
                  <a:lnTo>
                    <a:pt x="7368" y="223420"/>
                  </a:lnTo>
                  <a:cubicBezTo>
                    <a:pt x="3299" y="223420"/>
                    <a:pt x="0" y="220121"/>
                    <a:pt x="0" y="216051"/>
                  </a:cubicBezTo>
                  <a:lnTo>
                    <a:pt x="0" y="7368"/>
                  </a:lnTo>
                  <a:cubicBezTo>
                    <a:pt x="0" y="3299"/>
                    <a:pt x="3299" y="0"/>
                    <a:pt x="7368" y="0"/>
                  </a:cubicBezTo>
                  <a:close/>
                </a:path>
              </a:pathLst>
            </a:custGeom>
            <a:solidFill>
              <a:srgbClr val="3EDAD8"/>
            </a:solidFill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66675"/>
              <a:ext cx="812800" cy="8794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49"/>
                </a:lnSpc>
              </a:pPr>
              <a:r>
                <a:rPr lang="en-US" sz="2499" spc="124" dirty="0">
                  <a:solidFill>
                    <a:srgbClr val="FFFFFF"/>
                  </a:solidFill>
                  <a:latin typeface="Montserrat Bold"/>
                </a:rPr>
                <a:t>Building Safety</a:t>
              </a:r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4134503" y="300079"/>
            <a:ext cx="9958317" cy="19545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859"/>
              </a:lnSpc>
              <a:spcBef>
                <a:spcPct val="0"/>
              </a:spcBef>
            </a:pPr>
            <a:r>
              <a:rPr lang="en-US" sz="5999" spc="179">
                <a:solidFill>
                  <a:srgbClr val="FFFFFF"/>
                </a:solidFill>
                <a:latin typeface="Montserrat Ultra-Bold"/>
              </a:rPr>
              <a:t>WORKING GROUP THEMES</a:t>
            </a:r>
          </a:p>
        </p:txBody>
      </p:sp>
      <p:sp>
        <p:nvSpPr>
          <p:cNvPr id="21" name="AutoShape 21"/>
          <p:cNvSpPr/>
          <p:nvPr/>
        </p:nvSpPr>
        <p:spPr>
          <a:xfrm>
            <a:off x="5249421" y="2939350"/>
            <a:ext cx="3276600" cy="242272"/>
          </a:xfrm>
          <a:prstGeom prst="line">
            <a:avLst/>
          </a:prstGeom>
          <a:ln w="38100" cap="flat">
            <a:solidFill>
              <a:srgbClr val="A8A8A8"/>
            </a:solidFill>
            <a:prstDash val="solid"/>
            <a:headEnd type="triangle" w="lg" len="med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22" name="AutoShape 22"/>
          <p:cNvSpPr/>
          <p:nvPr/>
        </p:nvSpPr>
        <p:spPr>
          <a:xfrm flipV="1">
            <a:off x="9659136" y="2958356"/>
            <a:ext cx="3483686" cy="256183"/>
          </a:xfrm>
          <a:prstGeom prst="line">
            <a:avLst/>
          </a:prstGeom>
          <a:ln w="38100" cap="flat">
            <a:solidFill>
              <a:srgbClr val="A8A8A8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GB"/>
          </a:p>
        </p:txBody>
      </p:sp>
      <p:sp>
        <p:nvSpPr>
          <p:cNvPr id="23" name="AutoShape 23"/>
          <p:cNvSpPr/>
          <p:nvPr/>
        </p:nvSpPr>
        <p:spPr>
          <a:xfrm flipV="1">
            <a:off x="5208112" y="5600500"/>
            <a:ext cx="3297957" cy="19050"/>
          </a:xfrm>
          <a:prstGeom prst="line">
            <a:avLst/>
          </a:prstGeom>
          <a:ln w="38100" cap="flat">
            <a:solidFill>
              <a:srgbClr val="A8A8A8"/>
            </a:solidFill>
            <a:prstDash val="solid"/>
            <a:headEnd type="triangle" w="lg" len="med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24" name="AutoShape 24"/>
          <p:cNvSpPr/>
          <p:nvPr/>
        </p:nvSpPr>
        <p:spPr>
          <a:xfrm flipV="1">
            <a:off x="5249421" y="7975809"/>
            <a:ext cx="3237488" cy="399765"/>
          </a:xfrm>
          <a:prstGeom prst="line">
            <a:avLst/>
          </a:prstGeom>
          <a:ln w="38100" cap="flat">
            <a:solidFill>
              <a:srgbClr val="A8A8A8"/>
            </a:solidFill>
            <a:prstDash val="solid"/>
            <a:headEnd type="triangle" w="lg" len="med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25" name="AutoShape 25"/>
          <p:cNvSpPr/>
          <p:nvPr/>
        </p:nvSpPr>
        <p:spPr>
          <a:xfrm flipV="1">
            <a:off x="8508266" y="3141195"/>
            <a:ext cx="0" cy="1649109"/>
          </a:xfrm>
          <a:prstGeom prst="line">
            <a:avLst/>
          </a:prstGeom>
          <a:ln w="38100" cap="flat">
            <a:solidFill>
              <a:srgbClr val="A8A8A8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26" name="AutoShape 26"/>
          <p:cNvSpPr/>
          <p:nvPr/>
        </p:nvSpPr>
        <p:spPr>
          <a:xfrm flipV="1">
            <a:off x="9679109" y="3200627"/>
            <a:ext cx="0" cy="1608726"/>
          </a:xfrm>
          <a:prstGeom prst="line">
            <a:avLst/>
          </a:prstGeom>
          <a:ln w="38100" cap="flat">
            <a:solidFill>
              <a:srgbClr val="A8A8A8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27" name="AutoShape 27"/>
          <p:cNvSpPr/>
          <p:nvPr/>
        </p:nvSpPr>
        <p:spPr>
          <a:xfrm rot="-5400000">
            <a:off x="7866044" y="7358607"/>
            <a:ext cx="1241729" cy="0"/>
          </a:xfrm>
          <a:prstGeom prst="line">
            <a:avLst/>
          </a:prstGeom>
          <a:ln w="38100" cap="flat">
            <a:solidFill>
              <a:srgbClr val="A8A8A8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28" name="AutoShape 28"/>
          <p:cNvSpPr/>
          <p:nvPr/>
        </p:nvSpPr>
        <p:spPr>
          <a:xfrm rot="-5400000">
            <a:off x="9020145" y="7358607"/>
            <a:ext cx="1241729" cy="0"/>
          </a:xfrm>
          <a:prstGeom prst="line">
            <a:avLst/>
          </a:prstGeom>
          <a:ln w="38100" cap="flat">
            <a:solidFill>
              <a:srgbClr val="A8A8A8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29" name="AutoShape 29"/>
          <p:cNvSpPr/>
          <p:nvPr/>
        </p:nvSpPr>
        <p:spPr>
          <a:xfrm flipV="1">
            <a:off x="9701761" y="5595167"/>
            <a:ext cx="3442427" cy="5333"/>
          </a:xfrm>
          <a:prstGeom prst="line">
            <a:avLst/>
          </a:prstGeom>
          <a:ln w="38100" cap="flat">
            <a:solidFill>
              <a:srgbClr val="A8A8A8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GB"/>
          </a:p>
        </p:txBody>
      </p:sp>
      <p:grpSp>
        <p:nvGrpSpPr>
          <p:cNvPr id="30" name="Group 30"/>
          <p:cNvGrpSpPr/>
          <p:nvPr/>
        </p:nvGrpSpPr>
        <p:grpSpPr>
          <a:xfrm>
            <a:off x="6868165" y="3414847"/>
            <a:ext cx="4365973" cy="4365973"/>
            <a:chOff x="0" y="0"/>
            <a:chExt cx="812800" cy="81280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3538A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76200" y="-47625"/>
              <a:ext cx="660400" cy="784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749"/>
                </a:lnSpc>
              </a:pPr>
              <a:r>
                <a:rPr lang="en-US" sz="4499" spc="224">
                  <a:solidFill>
                    <a:srgbClr val="FFFFFF"/>
                  </a:solidFill>
                  <a:latin typeface="Montserrat Bold"/>
                </a:rPr>
                <a:t>TiC ROADMAP</a:t>
              </a:r>
            </a:p>
          </p:txBody>
        </p:sp>
      </p:grpSp>
      <p:sp>
        <p:nvSpPr>
          <p:cNvPr id="33" name="AutoShape 33"/>
          <p:cNvSpPr/>
          <p:nvPr/>
        </p:nvSpPr>
        <p:spPr>
          <a:xfrm>
            <a:off x="9660204" y="7970476"/>
            <a:ext cx="3480414" cy="405098"/>
          </a:xfrm>
          <a:prstGeom prst="line">
            <a:avLst/>
          </a:prstGeom>
          <a:ln w="38100" cap="flat">
            <a:solidFill>
              <a:srgbClr val="A8A8A8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E7B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282420" y="9096375"/>
            <a:ext cx="18852841" cy="0"/>
          </a:xfrm>
          <a:prstGeom prst="line">
            <a:avLst/>
          </a:prstGeom>
          <a:ln w="28575" cap="rnd">
            <a:solidFill>
              <a:srgbClr val="D9D9D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3" name="Group 3"/>
          <p:cNvGrpSpPr/>
          <p:nvPr/>
        </p:nvGrpSpPr>
        <p:grpSpPr>
          <a:xfrm>
            <a:off x="9601285" y="0"/>
            <a:ext cx="8686715" cy="10287000"/>
            <a:chOff x="0" y="0"/>
            <a:chExt cx="11582287" cy="13716000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 l="39293" r="4342"/>
            <a:stretch>
              <a:fillRect/>
            </a:stretch>
          </p:blipFill>
          <p:spPr>
            <a:xfrm>
              <a:off x="0" y="0"/>
              <a:ext cx="11582287" cy="13716000"/>
            </a:xfrm>
            <a:prstGeom prst="rect">
              <a:avLst/>
            </a:prstGeom>
          </p:spPr>
        </p:pic>
      </p:grpSp>
      <p:sp>
        <p:nvSpPr>
          <p:cNvPr id="5" name="TextBox 5"/>
          <p:cNvSpPr txBox="1"/>
          <p:nvPr/>
        </p:nvSpPr>
        <p:spPr>
          <a:xfrm>
            <a:off x="1187256" y="869373"/>
            <a:ext cx="6308824" cy="10604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000"/>
              </a:lnSpc>
              <a:spcBef>
                <a:spcPct val="0"/>
              </a:spcBef>
            </a:pPr>
            <a:r>
              <a:rPr lang="en-US" sz="8000">
                <a:solidFill>
                  <a:srgbClr val="FFFFFF"/>
                </a:solidFill>
                <a:latin typeface="Montserrat Ultra-Bold"/>
              </a:rPr>
              <a:t>DEMAND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912858" y="2157557"/>
            <a:ext cx="8231142" cy="9387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19"/>
              </a:lnSpc>
            </a:pPr>
            <a:endParaRPr/>
          </a:p>
          <a:p>
            <a:pPr marL="604518" lvl="1" indent="-302259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FFFFFF"/>
                </a:solidFill>
                <a:latin typeface="Montserrat"/>
              </a:rPr>
              <a:t>Looking at ways to promote timber as a low-carbon building material and increase timber systems in construction.</a:t>
            </a:r>
          </a:p>
          <a:p>
            <a:pPr>
              <a:lnSpc>
                <a:spcPts val="3919"/>
              </a:lnSpc>
            </a:pPr>
            <a:endParaRPr lang="en-US" sz="2799">
              <a:solidFill>
                <a:srgbClr val="FFFFFF"/>
              </a:solidFill>
              <a:latin typeface="Montserrat"/>
            </a:endParaRPr>
          </a:p>
          <a:p>
            <a:pPr>
              <a:lnSpc>
                <a:spcPts val="3919"/>
              </a:lnSpc>
            </a:pPr>
            <a:r>
              <a:rPr lang="en-US" sz="2799">
                <a:solidFill>
                  <a:srgbClr val="FFFFFF"/>
                </a:solidFill>
                <a:latin typeface="Montserrat"/>
              </a:rPr>
              <a:t>We have called for: </a:t>
            </a:r>
          </a:p>
          <a:p>
            <a:pPr>
              <a:lnSpc>
                <a:spcPts val="3919"/>
              </a:lnSpc>
            </a:pPr>
            <a:endParaRPr lang="en-US" sz="2799">
              <a:solidFill>
                <a:srgbClr val="FFFFFF"/>
              </a:solidFill>
              <a:latin typeface="Montserrat"/>
            </a:endParaRPr>
          </a:p>
          <a:p>
            <a:pPr marL="604518" lvl="1" indent="-302259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FFFFFF"/>
                </a:solidFill>
                <a:latin typeface="Montserrat Bold Italics"/>
              </a:rPr>
              <a:t>Low-carbon public procurement</a:t>
            </a:r>
          </a:p>
          <a:p>
            <a:pPr>
              <a:lnSpc>
                <a:spcPts val="3919"/>
              </a:lnSpc>
            </a:pPr>
            <a:endParaRPr lang="en-US" sz="2799">
              <a:solidFill>
                <a:srgbClr val="FFFFFF"/>
              </a:solidFill>
              <a:latin typeface="Montserrat Bold Italics"/>
            </a:endParaRPr>
          </a:p>
          <a:p>
            <a:pPr marL="604518" lvl="1" indent="-302259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FFFFFF"/>
                </a:solidFill>
                <a:latin typeface="Montserrat Bold Italics"/>
              </a:rPr>
              <a:t>Low-carbon MMC housing delivery</a:t>
            </a:r>
          </a:p>
          <a:p>
            <a:pPr>
              <a:lnSpc>
                <a:spcPts val="3919"/>
              </a:lnSpc>
            </a:pPr>
            <a:r>
              <a:rPr lang="en-US" sz="2799">
                <a:solidFill>
                  <a:srgbClr val="FFFFFF"/>
                </a:solidFill>
                <a:latin typeface="Montserrat Bold Italics"/>
              </a:rPr>
              <a:t> </a:t>
            </a:r>
          </a:p>
          <a:p>
            <a:pPr marL="604518" lvl="1" indent="-302259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FFFFFF"/>
                </a:solidFill>
                <a:latin typeface="Montserrat Bold Italics"/>
              </a:rPr>
              <a:t>Limits on embodied carbon in construction</a:t>
            </a:r>
          </a:p>
          <a:p>
            <a:pPr>
              <a:lnSpc>
                <a:spcPts val="3919"/>
              </a:lnSpc>
            </a:pPr>
            <a:endParaRPr lang="en-US" sz="2799">
              <a:solidFill>
                <a:srgbClr val="FFFFFF"/>
              </a:solidFill>
              <a:latin typeface="Montserrat Bold Italics"/>
            </a:endParaRPr>
          </a:p>
          <a:p>
            <a:pPr>
              <a:lnSpc>
                <a:spcPts val="3919"/>
              </a:lnSpc>
            </a:pPr>
            <a:endParaRPr lang="en-US" sz="2799">
              <a:solidFill>
                <a:srgbClr val="FFFFFF"/>
              </a:solidFill>
              <a:latin typeface="Montserrat Bold Italics"/>
            </a:endParaRPr>
          </a:p>
          <a:p>
            <a:pPr>
              <a:lnSpc>
                <a:spcPts val="3919"/>
              </a:lnSpc>
            </a:pPr>
            <a:endParaRPr lang="en-US" sz="2799">
              <a:solidFill>
                <a:srgbClr val="FFFFFF"/>
              </a:solidFill>
              <a:latin typeface="Montserrat Bold Italics"/>
            </a:endParaRPr>
          </a:p>
          <a:p>
            <a:pPr>
              <a:lnSpc>
                <a:spcPts val="3919"/>
              </a:lnSpc>
            </a:pPr>
            <a:endParaRPr lang="en-US" sz="2799">
              <a:solidFill>
                <a:srgbClr val="FFFFFF"/>
              </a:solidFill>
              <a:latin typeface="Montserrat Bold Italics"/>
            </a:endParaRPr>
          </a:p>
          <a:p>
            <a:pPr>
              <a:lnSpc>
                <a:spcPts val="3919"/>
              </a:lnSpc>
            </a:pPr>
            <a:endParaRPr lang="en-US" sz="2799">
              <a:solidFill>
                <a:srgbClr val="FFFFFF"/>
              </a:solidFill>
              <a:latin typeface="Montserrat Bold Italics"/>
            </a:endParaRPr>
          </a:p>
          <a:p>
            <a:pPr>
              <a:lnSpc>
                <a:spcPts val="3919"/>
              </a:lnSpc>
            </a:pPr>
            <a:endParaRPr lang="en-US" sz="2799">
              <a:solidFill>
                <a:srgbClr val="FFFFFF"/>
              </a:solidFill>
              <a:latin typeface="Montserrat Bold Italic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E7B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282420" y="9096375"/>
            <a:ext cx="18852841" cy="0"/>
          </a:xfrm>
          <a:prstGeom prst="line">
            <a:avLst/>
          </a:prstGeom>
          <a:ln w="28575" cap="rnd">
            <a:solidFill>
              <a:srgbClr val="D9D9D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3" name="Group 3"/>
          <p:cNvGrpSpPr/>
          <p:nvPr/>
        </p:nvGrpSpPr>
        <p:grpSpPr>
          <a:xfrm>
            <a:off x="9601285" y="0"/>
            <a:ext cx="8686715" cy="10287000"/>
            <a:chOff x="0" y="0"/>
            <a:chExt cx="11582287" cy="13716000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 l="21833" r="21833"/>
            <a:stretch>
              <a:fillRect/>
            </a:stretch>
          </p:blipFill>
          <p:spPr>
            <a:xfrm>
              <a:off x="0" y="0"/>
              <a:ext cx="11582287" cy="13716000"/>
            </a:xfrm>
            <a:prstGeom prst="rect">
              <a:avLst/>
            </a:prstGeom>
          </p:spPr>
        </p:pic>
      </p:grpSp>
      <p:sp>
        <p:nvSpPr>
          <p:cNvPr id="5" name="TextBox 5"/>
          <p:cNvSpPr txBox="1"/>
          <p:nvPr/>
        </p:nvSpPr>
        <p:spPr>
          <a:xfrm>
            <a:off x="1524961" y="765464"/>
            <a:ext cx="6308824" cy="10604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000"/>
              </a:lnSpc>
              <a:spcBef>
                <a:spcPct val="0"/>
              </a:spcBef>
            </a:pPr>
            <a:r>
              <a:rPr lang="en-US" sz="8000">
                <a:solidFill>
                  <a:srgbClr val="FFFFFF"/>
                </a:solidFill>
                <a:latin typeface="Montserrat Ultra-Bold"/>
              </a:rPr>
              <a:t>SUPPLY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63802" y="1618615"/>
            <a:ext cx="8231142" cy="86683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39"/>
              </a:lnSpc>
            </a:pPr>
            <a:endParaRPr/>
          </a:p>
          <a:p>
            <a:pPr marL="561339" lvl="1" indent="-280669">
              <a:lnSpc>
                <a:spcPts val="3639"/>
              </a:lnSpc>
              <a:buFont typeface="Arial"/>
              <a:buChar char="•"/>
            </a:pPr>
            <a:r>
              <a:rPr lang="en-US" sz="2599">
                <a:solidFill>
                  <a:srgbClr val="FFFFFF"/>
                </a:solidFill>
                <a:latin typeface="Montserrat"/>
              </a:rPr>
              <a:t>Looking at ways to increase the sustainable supply of timber, both from the UK and abroad. </a:t>
            </a:r>
          </a:p>
          <a:p>
            <a:pPr>
              <a:lnSpc>
                <a:spcPts val="3639"/>
              </a:lnSpc>
            </a:pPr>
            <a:endParaRPr lang="en-US" sz="2599">
              <a:solidFill>
                <a:srgbClr val="FFFFFF"/>
              </a:solidFill>
              <a:latin typeface="Montserrat"/>
            </a:endParaRPr>
          </a:p>
          <a:p>
            <a:pPr>
              <a:lnSpc>
                <a:spcPts val="3639"/>
              </a:lnSpc>
            </a:pPr>
            <a:r>
              <a:rPr lang="en-US" sz="2599">
                <a:solidFill>
                  <a:srgbClr val="FFFFFF"/>
                </a:solidFill>
                <a:latin typeface="Montserrat"/>
              </a:rPr>
              <a:t>We have called for: </a:t>
            </a:r>
          </a:p>
          <a:p>
            <a:pPr>
              <a:lnSpc>
                <a:spcPts val="3639"/>
              </a:lnSpc>
            </a:pPr>
            <a:endParaRPr lang="en-US" sz="2599">
              <a:solidFill>
                <a:srgbClr val="FFFFFF"/>
              </a:solidFill>
              <a:latin typeface="Montserrat"/>
            </a:endParaRPr>
          </a:p>
          <a:p>
            <a:pPr marL="561339" lvl="1" indent="-280669">
              <a:lnSpc>
                <a:spcPts val="3639"/>
              </a:lnSpc>
              <a:buFont typeface="Arial"/>
              <a:buChar char="•"/>
            </a:pPr>
            <a:r>
              <a:rPr lang="en-US" sz="2599">
                <a:solidFill>
                  <a:srgbClr val="FFFFFF"/>
                </a:solidFill>
                <a:latin typeface="Montserrat Bold Italics"/>
              </a:rPr>
              <a:t>Streamline planning process for woodland creation</a:t>
            </a:r>
          </a:p>
          <a:p>
            <a:pPr>
              <a:lnSpc>
                <a:spcPts val="3639"/>
              </a:lnSpc>
            </a:pPr>
            <a:endParaRPr lang="en-US" sz="2599">
              <a:solidFill>
                <a:srgbClr val="FFFFFF"/>
              </a:solidFill>
              <a:latin typeface="Montserrat Bold Italics"/>
            </a:endParaRPr>
          </a:p>
          <a:p>
            <a:pPr marL="561339" lvl="1" indent="-280669">
              <a:lnSpc>
                <a:spcPts val="3639"/>
              </a:lnSpc>
              <a:buFont typeface="Arial"/>
              <a:buChar char="•"/>
            </a:pPr>
            <a:r>
              <a:rPr lang="en-US" sz="2599">
                <a:solidFill>
                  <a:srgbClr val="FFFFFF"/>
                </a:solidFill>
                <a:latin typeface="Montserrat Bold Italics"/>
              </a:rPr>
              <a:t>Productive forestry targets for DEFRA</a:t>
            </a:r>
          </a:p>
          <a:p>
            <a:pPr>
              <a:lnSpc>
                <a:spcPts val="3639"/>
              </a:lnSpc>
            </a:pPr>
            <a:endParaRPr lang="en-US" sz="2599">
              <a:solidFill>
                <a:srgbClr val="FFFFFF"/>
              </a:solidFill>
              <a:latin typeface="Montserrat Bold Italics"/>
            </a:endParaRPr>
          </a:p>
          <a:p>
            <a:pPr marL="561339" lvl="1" indent="-280669">
              <a:lnSpc>
                <a:spcPts val="3639"/>
              </a:lnSpc>
              <a:buFont typeface="Arial"/>
              <a:buChar char="•"/>
            </a:pPr>
            <a:r>
              <a:rPr lang="en-US" sz="2599">
                <a:solidFill>
                  <a:srgbClr val="FFFFFF"/>
                </a:solidFill>
                <a:latin typeface="Montserrat Bold Italics"/>
              </a:rPr>
              <a:t>Further collaboration with international partners on forest governance/management</a:t>
            </a:r>
          </a:p>
          <a:p>
            <a:pPr>
              <a:lnSpc>
                <a:spcPts val="3639"/>
              </a:lnSpc>
            </a:pPr>
            <a:endParaRPr lang="en-US" sz="2599">
              <a:solidFill>
                <a:srgbClr val="FFFFFF"/>
              </a:solidFill>
              <a:latin typeface="Montserrat Bold Italics"/>
            </a:endParaRPr>
          </a:p>
          <a:p>
            <a:pPr>
              <a:lnSpc>
                <a:spcPts val="3639"/>
              </a:lnSpc>
            </a:pPr>
            <a:endParaRPr lang="en-US" sz="2599">
              <a:solidFill>
                <a:srgbClr val="FFFFFF"/>
              </a:solidFill>
              <a:latin typeface="Montserrat Bold Italics"/>
            </a:endParaRPr>
          </a:p>
          <a:p>
            <a:pPr>
              <a:lnSpc>
                <a:spcPts val="3639"/>
              </a:lnSpc>
            </a:pPr>
            <a:endParaRPr lang="en-US" sz="2599">
              <a:solidFill>
                <a:srgbClr val="FFFFFF"/>
              </a:solidFill>
              <a:latin typeface="Montserrat Bold Italics"/>
            </a:endParaRPr>
          </a:p>
          <a:p>
            <a:pPr>
              <a:lnSpc>
                <a:spcPts val="3639"/>
              </a:lnSpc>
            </a:pPr>
            <a:endParaRPr lang="en-US" sz="2599">
              <a:solidFill>
                <a:srgbClr val="FFFFFF"/>
              </a:solidFill>
              <a:latin typeface="Montserrat Bold Italic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E7B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282420" y="9096375"/>
            <a:ext cx="18852841" cy="0"/>
          </a:xfrm>
          <a:prstGeom prst="line">
            <a:avLst/>
          </a:prstGeom>
          <a:ln w="28575" cap="rnd">
            <a:solidFill>
              <a:srgbClr val="D9D9D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3" name="Group 3"/>
          <p:cNvGrpSpPr/>
          <p:nvPr/>
        </p:nvGrpSpPr>
        <p:grpSpPr>
          <a:xfrm>
            <a:off x="9601285" y="0"/>
            <a:ext cx="8686715" cy="10287000"/>
            <a:chOff x="0" y="0"/>
            <a:chExt cx="11582287" cy="13716000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 l="21852" r="21852"/>
            <a:stretch>
              <a:fillRect/>
            </a:stretch>
          </p:blipFill>
          <p:spPr>
            <a:xfrm>
              <a:off x="0" y="0"/>
              <a:ext cx="11582287" cy="13716000"/>
            </a:xfrm>
            <a:prstGeom prst="rect">
              <a:avLst/>
            </a:prstGeom>
          </p:spPr>
        </p:pic>
      </p:grpSp>
      <p:sp>
        <p:nvSpPr>
          <p:cNvPr id="5" name="TextBox 5"/>
          <p:cNvSpPr txBox="1"/>
          <p:nvPr/>
        </p:nvSpPr>
        <p:spPr>
          <a:xfrm>
            <a:off x="1028700" y="578427"/>
            <a:ext cx="7784814" cy="14354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14"/>
              </a:lnSpc>
              <a:spcBef>
                <a:spcPct val="0"/>
              </a:spcBef>
            </a:pPr>
            <a:r>
              <a:rPr lang="en-US" sz="5514">
                <a:solidFill>
                  <a:srgbClr val="FFFFFF"/>
                </a:solidFill>
                <a:latin typeface="Montserrat Ultra-Bold"/>
              </a:rPr>
              <a:t>BUILDING SAFETY/INSURANCE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82371" y="2563449"/>
            <a:ext cx="8231142" cy="7861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9" lvl="1" indent="-269875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FFFFFF"/>
                </a:solidFill>
                <a:latin typeface="Montserrat"/>
              </a:rPr>
              <a:t>Looking at ways to address concerns about fire safety and durability, whilst also fostering collaboration between industry and insurers. </a:t>
            </a:r>
          </a:p>
          <a:p>
            <a:pPr>
              <a:lnSpc>
                <a:spcPts val="3499"/>
              </a:lnSpc>
            </a:pPr>
            <a:endParaRPr lang="en-US" sz="2499">
              <a:solidFill>
                <a:srgbClr val="FFFFFF"/>
              </a:solidFill>
              <a:latin typeface="Montserrat"/>
            </a:endParaRPr>
          </a:p>
          <a:p>
            <a:pPr>
              <a:lnSpc>
                <a:spcPts val="3499"/>
              </a:lnSpc>
            </a:pPr>
            <a:r>
              <a:rPr lang="en-US" sz="2499">
                <a:solidFill>
                  <a:srgbClr val="FFFFFF"/>
                </a:solidFill>
                <a:latin typeface="Montserrat"/>
              </a:rPr>
              <a:t>We have called for:</a:t>
            </a:r>
          </a:p>
          <a:p>
            <a:pPr>
              <a:lnSpc>
                <a:spcPts val="3499"/>
              </a:lnSpc>
            </a:pPr>
            <a:endParaRPr lang="en-US" sz="2499">
              <a:solidFill>
                <a:srgbClr val="FFFFFF"/>
              </a:solidFill>
              <a:latin typeface="Montserrat"/>
            </a:endParaRPr>
          </a:p>
          <a:p>
            <a:pPr marL="539749" lvl="1" indent="-269875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FFFFFF"/>
                </a:solidFill>
                <a:latin typeface="Montserrat Bold Italics"/>
              </a:rPr>
              <a:t>Government to promote timber as a safe building material</a:t>
            </a:r>
          </a:p>
          <a:p>
            <a:pPr>
              <a:lnSpc>
                <a:spcPts val="3499"/>
              </a:lnSpc>
            </a:pPr>
            <a:endParaRPr lang="en-US" sz="2499">
              <a:solidFill>
                <a:srgbClr val="FFFFFF"/>
              </a:solidFill>
              <a:latin typeface="Montserrat Bold Italics"/>
            </a:endParaRPr>
          </a:p>
          <a:p>
            <a:pPr marL="539749" lvl="1" indent="-269875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FFFFFF"/>
                </a:solidFill>
                <a:latin typeface="Montserrat Bold Italics"/>
              </a:rPr>
              <a:t>Government to foster dialogue between industry and insurance </a:t>
            </a:r>
          </a:p>
          <a:p>
            <a:pPr>
              <a:lnSpc>
                <a:spcPts val="3499"/>
              </a:lnSpc>
            </a:pPr>
            <a:endParaRPr lang="en-US" sz="2499">
              <a:solidFill>
                <a:srgbClr val="FFFFFF"/>
              </a:solidFill>
              <a:latin typeface="Montserrat Bold Italics"/>
            </a:endParaRPr>
          </a:p>
          <a:p>
            <a:pPr marL="539749" lvl="1" indent="-269875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FFFFFF"/>
                </a:solidFill>
                <a:latin typeface="Montserrat Bold Italics"/>
              </a:rPr>
              <a:t>Government to take systems-led, not material-led approach</a:t>
            </a:r>
          </a:p>
          <a:p>
            <a:pPr>
              <a:lnSpc>
                <a:spcPts val="3499"/>
              </a:lnSpc>
            </a:pPr>
            <a:endParaRPr lang="en-US" sz="2499">
              <a:solidFill>
                <a:srgbClr val="FFFFFF"/>
              </a:solidFill>
              <a:latin typeface="Montserrat Bold Italics"/>
            </a:endParaRPr>
          </a:p>
          <a:p>
            <a:pPr>
              <a:lnSpc>
                <a:spcPts val="3499"/>
              </a:lnSpc>
            </a:pPr>
            <a:endParaRPr lang="en-US" sz="2499">
              <a:solidFill>
                <a:srgbClr val="FFFFFF"/>
              </a:solidFill>
              <a:latin typeface="Montserrat Bold Italics"/>
            </a:endParaRPr>
          </a:p>
          <a:p>
            <a:pPr>
              <a:lnSpc>
                <a:spcPts val="3499"/>
              </a:lnSpc>
            </a:pPr>
            <a:endParaRPr lang="en-US" sz="2499">
              <a:solidFill>
                <a:srgbClr val="FFFFFF"/>
              </a:solidFill>
              <a:latin typeface="Montserrat Bold Italics"/>
            </a:endParaRPr>
          </a:p>
          <a:p>
            <a:pPr>
              <a:lnSpc>
                <a:spcPts val="3499"/>
              </a:lnSpc>
            </a:pPr>
            <a:endParaRPr lang="en-US" sz="2499">
              <a:solidFill>
                <a:srgbClr val="FFFFFF"/>
              </a:solidFill>
              <a:latin typeface="Montserrat Bold Italic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E7B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282420" y="9096375"/>
            <a:ext cx="18852841" cy="0"/>
          </a:xfrm>
          <a:prstGeom prst="line">
            <a:avLst/>
          </a:prstGeom>
          <a:ln w="28575" cap="rnd">
            <a:solidFill>
              <a:srgbClr val="D9D9D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3" name="TextBox 3"/>
          <p:cNvSpPr txBox="1"/>
          <p:nvPr/>
        </p:nvSpPr>
        <p:spPr>
          <a:xfrm>
            <a:off x="1550938" y="1181100"/>
            <a:ext cx="6308824" cy="10604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000"/>
              </a:lnSpc>
              <a:spcBef>
                <a:spcPct val="0"/>
              </a:spcBef>
            </a:pPr>
            <a:r>
              <a:rPr lang="en-US" sz="8000">
                <a:solidFill>
                  <a:srgbClr val="FFFFFF"/>
                </a:solidFill>
                <a:latin typeface="Montserrat Ultra-Bold"/>
              </a:rPr>
              <a:t>CARBON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9601285" y="0"/>
            <a:ext cx="8686715" cy="10287000"/>
            <a:chOff x="0" y="0"/>
            <a:chExt cx="11582287" cy="13716000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/>
            <a:srcRect l="26250" r="26250"/>
            <a:stretch>
              <a:fillRect/>
            </a:stretch>
          </p:blipFill>
          <p:spPr>
            <a:xfrm>
              <a:off x="0" y="0"/>
              <a:ext cx="11582287" cy="13716000"/>
            </a:xfrm>
            <a:prstGeom prst="rect">
              <a:avLst/>
            </a:prstGeom>
          </p:spPr>
        </p:pic>
      </p:grpSp>
      <p:sp>
        <p:nvSpPr>
          <p:cNvPr id="6" name="TextBox 6"/>
          <p:cNvSpPr txBox="1"/>
          <p:nvPr/>
        </p:nvSpPr>
        <p:spPr>
          <a:xfrm>
            <a:off x="589779" y="2521239"/>
            <a:ext cx="8231142" cy="80752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779"/>
              </a:lnSpc>
            </a:pPr>
            <a:endParaRPr/>
          </a:p>
          <a:p>
            <a:pPr marL="582928" lvl="1" indent="-291464" algn="just">
              <a:lnSpc>
                <a:spcPts val="3779"/>
              </a:lnSpc>
              <a:buFont typeface="Arial"/>
              <a:buChar char="•"/>
            </a:pPr>
            <a:r>
              <a:rPr lang="en-US" sz="2699">
                <a:solidFill>
                  <a:srgbClr val="FFFFFF"/>
                </a:solidFill>
                <a:latin typeface="Montserrat"/>
              </a:rPr>
              <a:t>Looking to help improve embodied carbon reporting and explore embodied carbon limits. </a:t>
            </a:r>
          </a:p>
          <a:p>
            <a:pPr algn="just">
              <a:lnSpc>
                <a:spcPts val="3779"/>
              </a:lnSpc>
            </a:pPr>
            <a:endParaRPr lang="en-US" sz="2699">
              <a:solidFill>
                <a:srgbClr val="FFFFFF"/>
              </a:solidFill>
              <a:latin typeface="Montserrat"/>
            </a:endParaRPr>
          </a:p>
          <a:p>
            <a:pPr algn="just">
              <a:lnSpc>
                <a:spcPts val="3779"/>
              </a:lnSpc>
            </a:pPr>
            <a:r>
              <a:rPr lang="en-US" sz="2699">
                <a:solidFill>
                  <a:srgbClr val="FFFFFF"/>
                </a:solidFill>
                <a:latin typeface="Montserrat"/>
              </a:rPr>
              <a:t>We have called for: </a:t>
            </a:r>
          </a:p>
          <a:p>
            <a:pPr algn="just">
              <a:lnSpc>
                <a:spcPts val="3779"/>
              </a:lnSpc>
            </a:pPr>
            <a:endParaRPr lang="en-US" sz="2699">
              <a:solidFill>
                <a:srgbClr val="FFFFFF"/>
              </a:solidFill>
              <a:latin typeface="Montserrat"/>
            </a:endParaRPr>
          </a:p>
          <a:p>
            <a:pPr marL="582928" lvl="1" indent="-291464" algn="just">
              <a:lnSpc>
                <a:spcPts val="3779"/>
              </a:lnSpc>
              <a:buFont typeface="Arial"/>
              <a:buChar char="•"/>
            </a:pPr>
            <a:r>
              <a:rPr lang="en-US" sz="2699">
                <a:solidFill>
                  <a:srgbClr val="FFFFFF"/>
                </a:solidFill>
                <a:latin typeface="Montserrat Bold Italics"/>
              </a:rPr>
              <a:t>The introduction of Whole Life Carbon Assessments (WLCAs) into building regulations </a:t>
            </a:r>
          </a:p>
          <a:p>
            <a:pPr algn="just">
              <a:lnSpc>
                <a:spcPts val="3779"/>
              </a:lnSpc>
            </a:pPr>
            <a:endParaRPr lang="en-US" sz="2699">
              <a:solidFill>
                <a:srgbClr val="FFFFFF"/>
              </a:solidFill>
              <a:latin typeface="Montserrat Bold Italics"/>
            </a:endParaRPr>
          </a:p>
          <a:p>
            <a:pPr marL="582928" lvl="1" indent="-291464" algn="just">
              <a:lnSpc>
                <a:spcPts val="3779"/>
              </a:lnSpc>
              <a:buFont typeface="Arial"/>
              <a:buChar char="•"/>
            </a:pPr>
            <a:r>
              <a:rPr lang="en-US" sz="2699">
                <a:solidFill>
                  <a:srgbClr val="FFFFFF"/>
                </a:solidFill>
                <a:latin typeface="Montserrat Bold Italics"/>
              </a:rPr>
              <a:t>Government should adopt CLC’s National Retrofit Strategy</a:t>
            </a:r>
          </a:p>
          <a:p>
            <a:pPr algn="just">
              <a:lnSpc>
                <a:spcPts val="3779"/>
              </a:lnSpc>
            </a:pPr>
            <a:endParaRPr lang="en-US" sz="2699">
              <a:solidFill>
                <a:srgbClr val="FFFFFF"/>
              </a:solidFill>
              <a:latin typeface="Montserrat Bold Italics"/>
            </a:endParaRPr>
          </a:p>
          <a:p>
            <a:pPr algn="just">
              <a:lnSpc>
                <a:spcPts val="3779"/>
              </a:lnSpc>
            </a:pPr>
            <a:endParaRPr lang="en-US" sz="2699">
              <a:solidFill>
                <a:srgbClr val="FFFFFF"/>
              </a:solidFill>
              <a:latin typeface="Montserrat Bold Italics"/>
            </a:endParaRPr>
          </a:p>
          <a:p>
            <a:pPr algn="just">
              <a:lnSpc>
                <a:spcPts val="3779"/>
              </a:lnSpc>
            </a:pPr>
            <a:endParaRPr lang="en-US" sz="2699">
              <a:solidFill>
                <a:srgbClr val="FFFFFF"/>
              </a:solidFill>
              <a:latin typeface="Montserrat Bold Italics"/>
            </a:endParaRPr>
          </a:p>
          <a:p>
            <a:pPr algn="just">
              <a:lnSpc>
                <a:spcPts val="3779"/>
              </a:lnSpc>
            </a:pPr>
            <a:endParaRPr lang="en-US" sz="2699">
              <a:solidFill>
                <a:srgbClr val="FFFFFF"/>
              </a:solidFill>
              <a:latin typeface="Montserrat Bold Italics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E7B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282420" y="9096375"/>
            <a:ext cx="18852841" cy="0"/>
          </a:xfrm>
          <a:prstGeom prst="line">
            <a:avLst/>
          </a:prstGeom>
          <a:ln w="28575" cap="rnd">
            <a:solidFill>
              <a:srgbClr val="D9D9D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3" name="Group 3"/>
          <p:cNvGrpSpPr/>
          <p:nvPr/>
        </p:nvGrpSpPr>
        <p:grpSpPr>
          <a:xfrm>
            <a:off x="9601285" y="0"/>
            <a:ext cx="8686715" cy="10287000"/>
            <a:chOff x="0" y="0"/>
            <a:chExt cx="11582287" cy="13716000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 l="12000" r="12000"/>
            <a:stretch>
              <a:fillRect/>
            </a:stretch>
          </p:blipFill>
          <p:spPr>
            <a:xfrm>
              <a:off x="0" y="0"/>
              <a:ext cx="11582287" cy="13716000"/>
            </a:xfrm>
            <a:prstGeom prst="rect">
              <a:avLst/>
            </a:prstGeom>
          </p:spPr>
        </p:pic>
      </p:grpSp>
      <p:sp>
        <p:nvSpPr>
          <p:cNvPr id="5" name="TextBox 5"/>
          <p:cNvSpPr txBox="1"/>
          <p:nvPr/>
        </p:nvSpPr>
        <p:spPr>
          <a:xfrm>
            <a:off x="1028700" y="947305"/>
            <a:ext cx="6308824" cy="10604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000"/>
              </a:lnSpc>
              <a:spcBef>
                <a:spcPct val="0"/>
              </a:spcBef>
            </a:pPr>
            <a:r>
              <a:rPr lang="en-US" sz="8000">
                <a:solidFill>
                  <a:srgbClr val="FFFFFF"/>
                </a:solidFill>
                <a:latin typeface="Montserrat Ultra-Bold"/>
              </a:rPr>
              <a:t>SKILLS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89779" y="2478809"/>
            <a:ext cx="8231142" cy="6546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9"/>
              </a:lnSpc>
            </a:pPr>
            <a:endParaRPr/>
          </a:p>
          <a:p>
            <a:pPr marL="539749" lvl="1" indent="-269875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FFFFFF"/>
                </a:solidFill>
                <a:latin typeface="Montserrat"/>
              </a:rPr>
              <a:t>Looking to increase skills, capacity and competency across the timber supply chain.</a:t>
            </a:r>
          </a:p>
          <a:p>
            <a:pPr>
              <a:lnSpc>
                <a:spcPts val="3499"/>
              </a:lnSpc>
            </a:pPr>
            <a:endParaRPr lang="en-US" sz="2499">
              <a:solidFill>
                <a:srgbClr val="FFFFFF"/>
              </a:solidFill>
              <a:latin typeface="Montserrat"/>
            </a:endParaRPr>
          </a:p>
          <a:p>
            <a:pPr>
              <a:lnSpc>
                <a:spcPts val="3499"/>
              </a:lnSpc>
            </a:pPr>
            <a:r>
              <a:rPr lang="en-US" sz="2499">
                <a:solidFill>
                  <a:srgbClr val="FFFFFF"/>
                </a:solidFill>
                <a:latin typeface="Montserrat"/>
              </a:rPr>
              <a:t>We have called for:</a:t>
            </a:r>
          </a:p>
          <a:p>
            <a:pPr>
              <a:lnSpc>
                <a:spcPts val="3499"/>
              </a:lnSpc>
            </a:pPr>
            <a:endParaRPr lang="en-US" sz="2499">
              <a:solidFill>
                <a:srgbClr val="FFFFFF"/>
              </a:solidFill>
              <a:latin typeface="Montserrat"/>
            </a:endParaRPr>
          </a:p>
          <a:p>
            <a:pPr marL="539749" lvl="1" indent="-269875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FFFFFF"/>
                </a:solidFill>
                <a:latin typeface="Montserrat Bold Italics"/>
              </a:rPr>
              <a:t>Scaling up DT classes in schools</a:t>
            </a:r>
          </a:p>
          <a:p>
            <a:pPr>
              <a:lnSpc>
                <a:spcPts val="3499"/>
              </a:lnSpc>
            </a:pPr>
            <a:endParaRPr lang="en-US" sz="2499">
              <a:solidFill>
                <a:srgbClr val="FFFFFF"/>
              </a:solidFill>
              <a:latin typeface="Montserrat Bold Italics"/>
            </a:endParaRPr>
          </a:p>
          <a:p>
            <a:pPr marL="539749" lvl="1" indent="-269875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FFFFFF"/>
                </a:solidFill>
                <a:latin typeface="Montserrat Bold Italics"/>
              </a:rPr>
              <a:t>Incentives to create more timber construction courses</a:t>
            </a:r>
          </a:p>
          <a:p>
            <a:pPr>
              <a:lnSpc>
                <a:spcPts val="3499"/>
              </a:lnSpc>
            </a:pPr>
            <a:endParaRPr lang="en-US" sz="2499">
              <a:solidFill>
                <a:srgbClr val="FFFFFF"/>
              </a:solidFill>
              <a:latin typeface="Montserrat Bold Italics"/>
            </a:endParaRPr>
          </a:p>
          <a:p>
            <a:pPr marL="539749" lvl="1" indent="-269875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FFFFFF"/>
                </a:solidFill>
                <a:latin typeface="Montserrat Bold Italics"/>
              </a:rPr>
              <a:t>Reform of the Apprenticeship Levy to include short courses</a:t>
            </a:r>
          </a:p>
          <a:p>
            <a:pPr>
              <a:lnSpc>
                <a:spcPts val="3499"/>
              </a:lnSpc>
            </a:pPr>
            <a:endParaRPr lang="en-US" sz="2499">
              <a:solidFill>
                <a:srgbClr val="FFFFFF"/>
              </a:solidFill>
              <a:latin typeface="Montserrat Bold Italics"/>
            </a:endParaRPr>
          </a:p>
          <a:p>
            <a:pPr>
              <a:lnSpc>
                <a:spcPts val="3499"/>
              </a:lnSpc>
            </a:pPr>
            <a:endParaRPr lang="en-US" sz="2499">
              <a:solidFill>
                <a:srgbClr val="FFFFFF"/>
              </a:solidFill>
              <a:latin typeface="Montserrat Bold Italic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429134" y="-412832"/>
            <a:ext cx="19051181" cy="2529566"/>
          </a:xfrm>
          <a:prstGeom prst="rect">
            <a:avLst/>
          </a:prstGeom>
          <a:solidFill>
            <a:srgbClr val="4E7B45"/>
          </a:solidFill>
        </p:spPr>
        <p:txBody>
          <a:bodyPr/>
          <a:lstStyle/>
          <a:p>
            <a:endParaRPr lang="en-GB"/>
          </a:p>
        </p:txBody>
      </p:sp>
      <p:sp>
        <p:nvSpPr>
          <p:cNvPr id="3" name="AutoShape 3"/>
          <p:cNvSpPr/>
          <p:nvPr/>
        </p:nvSpPr>
        <p:spPr>
          <a:xfrm>
            <a:off x="-655255" y="9548511"/>
            <a:ext cx="19598510" cy="1012689"/>
          </a:xfrm>
          <a:prstGeom prst="rect">
            <a:avLst/>
          </a:prstGeom>
          <a:solidFill>
            <a:srgbClr val="4E7B45"/>
          </a:solidFill>
        </p:spPr>
        <p:txBody>
          <a:bodyPr/>
          <a:lstStyle/>
          <a:p>
            <a:endParaRPr lang="en-GB"/>
          </a:p>
        </p:txBody>
      </p:sp>
      <p:sp>
        <p:nvSpPr>
          <p:cNvPr id="4" name="TextBox 4"/>
          <p:cNvSpPr txBox="1"/>
          <p:nvPr/>
        </p:nvSpPr>
        <p:spPr>
          <a:xfrm>
            <a:off x="5688777" y="582857"/>
            <a:ext cx="6815359" cy="7964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501"/>
              </a:lnSpc>
              <a:spcBef>
                <a:spcPct val="0"/>
              </a:spcBef>
            </a:pPr>
            <a:r>
              <a:rPr lang="en-US" sz="4644">
                <a:solidFill>
                  <a:srgbClr val="FFFFFF"/>
                </a:solidFill>
                <a:latin typeface="Montserrat Bold"/>
              </a:rPr>
              <a:t>INDUSTRY PROGRESS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72916" y="2683370"/>
            <a:ext cx="3201384" cy="6699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>
                <a:solidFill>
                  <a:srgbClr val="4E7B45"/>
                </a:solidFill>
                <a:latin typeface="Montserrat Bold"/>
              </a:rPr>
              <a:t>DEMAND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3892677" y="2683370"/>
            <a:ext cx="3201384" cy="6699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>
                <a:solidFill>
                  <a:srgbClr val="4E7B45"/>
                </a:solidFill>
                <a:latin typeface="Montserrat Bold"/>
              </a:rPr>
              <a:t>SUPPLY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495765" y="2683370"/>
            <a:ext cx="3201384" cy="1073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39"/>
              </a:lnSpc>
              <a:spcBef>
                <a:spcPct val="0"/>
              </a:spcBef>
            </a:pPr>
            <a:r>
              <a:rPr lang="en-US" sz="3099">
                <a:solidFill>
                  <a:srgbClr val="4E7B45"/>
                </a:solidFill>
                <a:latin typeface="Montserrat Bold"/>
              </a:rPr>
              <a:t>BUILDING SAFETY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9436" y="4338725"/>
            <a:ext cx="3196355" cy="4356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9" lvl="1" indent="-269875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Montserrat Bold Italics"/>
              </a:rPr>
              <a:t>Industry campaigns</a:t>
            </a:r>
          </a:p>
          <a:p>
            <a:pPr>
              <a:lnSpc>
                <a:spcPts val="3499"/>
              </a:lnSpc>
            </a:pPr>
            <a:endParaRPr lang="en-US" sz="2499">
              <a:solidFill>
                <a:srgbClr val="000000"/>
              </a:solidFill>
              <a:latin typeface="Montserrat Bold Italics"/>
            </a:endParaRPr>
          </a:p>
          <a:p>
            <a:pPr marL="539749" lvl="1" indent="-269875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Montserrat Bold Italics"/>
              </a:rPr>
              <a:t>Technical publications</a:t>
            </a:r>
          </a:p>
          <a:p>
            <a:pPr>
              <a:lnSpc>
                <a:spcPts val="3499"/>
              </a:lnSpc>
            </a:pPr>
            <a:endParaRPr lang="en-US" sz="2499">
              <a:solidFill>
                <a:srgbClr val="000000"/>
              </a:solidFill>
              <a:latin typeface="Montserrat Bold Italics"/>
            </a:endParaRPr>
          </a:p>
          <a:p>
            <a:pPr marL="539749" lvl="1" indent="-269875" algn="l">
              <a:lnSpc>
                <a:spcPts val="3499"/>
              </a:lnSpc>
              <a:spcBef>
                <a:spcPct val="0"/>
              </a:spcBef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Montserrat Bold Italics"/>
              </a:rPr>
              <a:t>Highlighting best practice e.g. Wood Awards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1098853" y="2683370"/>
            <a:ext cx="3201384" cy="6699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>
                <a:solidFill>
                  <a:srgbClr val="4E7B45"/>
                </a:solidFill>
                <a:latin typeface="Montserrat Bold"/>
              </a:rPr>
              <a:t>CARBON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4785305" y="2683370"/>
            <a:ext cx="3201384" cy="6699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>
                <a:solidFill>
                  <a:srgbClr val="4E7B45"/>
                </a:solidFill>
                <a:latin typeface="Montserrat Bold"/>
              </a:rPr>
              <a:t>SKILLS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4498022" y="4186325"/>
            <a:ext cx="3254782" cy="4356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9" lvl="1" indent="-269875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Montserrat Bold Italics"/>
              </a:rPr>
              <a:t>NMITE’s Timber TED courses</a:t>
            </a:r>
          </a:p>
          <a:p>
            <a:pPr>
              <a:lnSpc>
                <a:spcPts val="3499"/>
              </a:lnSpc>
            </a:pPr>
            <a:endParaRPr lang="en-US" sz="2499">
              <a:solidFill>
                <a:srgbClr val="000000"/>
              </a:solidFill>
              <a:latin typeface="Montserrat Bold Italics"/>
            </a:endParaRPr>
          </a:p>
          <a:p>
            <a:pPr marL="539749" lvl="1" indent="-269875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Montserrat Bold Italics"/>
              </a:rPr>
              <a:t>TDUK University Design Challenge</a:t>
            </a:r>
          </a:p>
          <a:p>
            <a:pPr>
              <a:lnSpc>
                <a:spcPts val="3499"/>
              </a:lnSpc>
            </a:pPr>
            <a:endParaRPr lang="en-US" sz="2499">
              <a:solidFill>
                <a:srgbClr val="000000"/>
              </a:solidFill>
              <a:latin typeface="Montserrat Bold Italics"/>
            </a:endParaRPr>
          </a:p>
          <a:p>
            <a:pPr marL="539749" lvl="1" indent="-269875" algn="l">
              <a:lnSpc>
                <a:spcPts val="3499"/>
              </a:lnSpc>
              <a:spcBef>
                <a:spcPct val="0"/>
              </a:spcBef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Montserrat Bold Italics"/>
              </a:rPr>
              <a:t>Competency framework</a:t>
            </a:r>
            <a:r>
              <a:rPr lang="en-US" sz="2499">
                <a:solidFill>
                  <a:srgbClr val="000000"/>
                </a:solidFill>
                <a:latin typeface="Montserrat"/>
              </a:rPr>
              <a:t> </a:t>
            </a:r>
          </a:p>
        </p:txBody>
      </p:sp>
      <p:sp>
        <p:nvSpPr>
          <p:cNvPr id="12" name="AutoShape 12"/>
          <p:cNvSpPr/>
          <p:nvPr/>
        </p:nvSpPr>
        <p:spPr>
          <a:xfrm rot="5400000">
            <a:off x="-16235" y="5827860"/>
            <a:ext cx="7431777" cy="0"/>
          </a:xfrm>
          <a:prstGeom prst="line">
            <a:avLst/>
          </a:prstGeom>
          <a:ln w="9525" cap="rnd">
            <a:solidFill>
              <a:srgbClr val="4E7B45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3" name="AutoShape 13"/>
          <p:cNvSpPr/>
          <p:nvPr/>
        </p:nvSpPr>
        <p:spPr>
          <a:xfrm rot="5400000">
            <a:off x="3581634" y="5827860"/>
            <a:ext cx="7431777" cy="0"/>
          </a:xfrm>
          <a:prstGeom prst="line">
            <a:avLst/>
          </a:prstGeom>
          <a:ln w="9525" cap="rnd">
            <a:solidFill>
              <a:srgbClr val="4E7B45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4" name="AutoShape 14"/>
          <p:cNvSpPr/>
          <p:nvPr/>
        </p:nvSpPr>
        <p:spPr>
          <a:xfrm rot="5400000">
            <a:off x="7179502" y="5827860"/>
            <a:ext cx="7431777" cy="0"/>
          </a:xfrm>
          <a:prstGeom prst="line">
            <a:avLst/>
          </a:prstGeom>
          <a:ln w="9525" cap="rnd">
            <a:solidFill>
              <a:srgbClr val="4E7B45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5" name="AutoShape 15"/>
          <p:cNvSpPr/>
          <p:nvPr/>
        </p:nvSpPr>
        <p:spPr>
          <a:xfrm rot="5400000">
            <a:off x="10777371" y="5827860"/>
            <a:ext cx="7431777" cy="0"/>
          </a:xfrm>
          <a:prstGeom prst="line">
            <a:avLst/>
          </a:prstGeom>
          <a:ln w="9525" cap="rnd">
            <a:solidFill>
              <a:srgbClr val="4E7B45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6" name="TextBox 16"/>
          <p:cNvSpPr txBox="1"/>
          <p:nvPr/>
        </p:nvSpPr>
        <p:spPr>
          <a:xfrm>
            <a:off x="11117496" y="4186325"/>
            <a:ext cx="3153658" cy="3479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9" lvl="1" indent="-269875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Montserrat Bold Italics"/>
              </a:rPr>
              <a:t>Counting carbon paper</a:t>
            </a:r>
          </a:p>
          <a:p>
            <a:pPr>
              <a:lnSpc>
                <a:spcPts val="3499"/>
              </a:lnSpc>
            </a:pPr>
            <a:endParaRPr lang="en-US" sz="2499">
              <a:solidFill>
                <a:srgbClr val="000000"/>
              </a:solidFill>
              <a:latin typeface="Montserrat Bold Italics"/>
            </a:endParaRPr>
          </a:p>
          <a:p>
            <a:pPr marL="539749" lvl="1" indent="-269875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Montserrat Bold Italics"/>
              </a:rPr>
              <a:t>Timber Industry Net Zero Roadmap</a:t>
            </a:r>
          </a:p>
          <a:p>
            <a:pPr>
              <a:lnSpc>
                <a:spcPts val="3499"/>
              </a:lnSpc>
            </a:pPr>
            <a:endParaRPr lang="en-US" sz="2499">
              <a:solidFill>
                <a:srgbClr val="000000"/>
              </a:solidFill>
              <a:latin typeface="Montserrat Bold Italics"/>
            </a:endParaRPr>
          </a:p>
          <a:p>
            <a:pPr marL="539749" lvl="1" indent="-269875" algn="l">
              <a:lnSpc>
                <a:spcPts val="3499"/>
              </a:lnSpc>
              <a:spcBef>
                <a:spcPct val="0"/>
              </a:spcBef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Montserrat Bold Italics"/>
              </a:rPr>
              <a:t>EPD library</a:t>
            </a:r>
            <a:r>
              <a:rPr lang="en-US" sz="2499">
                <a:solidFill>
                  <a:srgbClr val="000000"/>
                </a:solidFill>
                <a:latin typeface="Montserrat"/>
              </a:rPr>
              <a:t> 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7464210" y="4329200"/>
            <a:ext cx="3235918" cy="3927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51" lvl="1" indent="-269876">
              <a:lnSpc>
                <a:spcPts val="3500"/>
              </a:lnSpc>
              <a:buFont typeface="Arial"/>
              <a:buChar char="•"/>
            </a:pPr>
            <a:r>
              <a:rPr lang="en-US" sz="2500">
                <a:solidFill>
                  <a:srgbClr val="000000"/>
                </a:solidFill>
                <a:latin typeface="Montserrat Bold Italics"/>
              </a:rPr>
              <a:t>Timber Typologies Book</a:t>
            </a:r>
          </a:p>
          <a:p>
            <a:pPr>
              <a:lnSpc>
                <a:spcPts val="3500"/>
              </a:lnSpc>
            </a:pPr>
            <a:endParaRPr lang="en-US" sz="2500">
              <a:solidFill>
                <a:srgbClr val="000000"/>
              </a:solidFill>
              <a:latin typeface="Montserrat Bold Italics"/>
            </a:endParaRPr>
          </a:p>
          <a:p>
            <a:pPr marL="539751" lvl="1" indent="-269876">
              <a:lnSpc>
                <a:spcPts val="3500"/>
              </a:lnSpc>
              <a:buFont typeface="Arial"/>
              <a:buChar char="•"/>
            </a:pPr>
            <a:r>
              <a:rPr lang="en-US" sz="2500">
                <a:solidFill>
                  <a:srgbClr val="000000"/>
                </a:solidFill>
                <a:latin typeface="Montserrat Bold Italics"/>
              </a:rPr>
              <a:t>Fire safety website </a:t>
            </a:r>
          </a:p>
          <a:p>
            <a:pPr>
              <a:lnSpc>
                <a:spcPts val="3500"/>
              </a:lnSpc>
            </a:pPr>
            <a:endParaRPr lang="en-US" sz="2500">
              <a:solidFill>
                <a:srgbClr val="000000"/>
              </a:solidFill>
              <a:latin typeface="Montserrat Bold Italics"/>
            </a:endParaRPr>
          </a:p>
          <a:p>
            <a:pPr marL="539751" lvl="1" indent="-269876" algn="l">
              <a:lnSpc>
                <a:spcPts val="3500"/>
              </a:lnSpc>
              <a:spcBef>
                <a:spcPct val="0"/>
              </a:spcBef>
              <a:buFont typeface="Arial"/>
              <a:buChar char="•"/>
            </a:pPr>
            <a:r>
              <a:rPr lang="en-US" sz="2500">
                <a:solidFill>
                  <a:srgbClr val="000000"/>
                </a:solidFill>
                <a:latin typeface="Montserrat Bold Italics"/>
              </a:rPr>
              <a:t>STA Assure scheme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3542491" y="4338725"/>
            <a:ext cx="3588343" cy="2165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9" lvl="1" indent="-269875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Montserrat Bold Italics"/>
              </a:rPr>
              <a:t>Responsible Purchasing Policy</a:t>
            </a:r>
          </a:p>
          <a:p>
            <a:pPr>
              <a:lnSpc>
                <a:spcPts val="3499"/>
              </a:lnSpc>
            </a:pPr>
            <a:endParaRPr lang="en-US" sz="2499">
              <a:solidFill>
                <a:srgbClr val="000000"/>
              </a:solidFill>
              <a:latin typeface="Montserrat Bold Italics"/>
            </a:endParaRPr>
          </a:p>
          <a:p>
            <a:pPr marL="539749" lvl="1" indent="-269875" algn="l">
              <a:lnSpc>
                <a:spcPts val="3499"/>
              </a:lnSpc>
              <a:spcBef>
                <a:spcPct val="0"/>
              </a:spcBef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Montserrat Bold Italics"/>
              </a:rPr>
              <a:t>Statistical analysis</a:t>
            </a:r>
          </a:p>
        </p:txBody>
      </p:sp>
    </p:spTree>
  </p:cSld>
  <p:clrMapOvr>
    <a:masterClrMapping/>
  </p:clrMapOvr>
  <p:transition spd="slow">
    <p:push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1068</Words>
  <Application>Microsoft Office PowerPoint</Application>
  <PresentationFormat>Custom</PresentationFormat>
  <Paragraphs>230</Paragraphs>
  <Slides>12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4" baseType="lpstr">
      <vt:lpstr>Lexend Deca</vt:lpstr>
      <vt:lpstr>Montserrat Ultra-Bold</vt:lpstr>
      <vt:lpstr>Montserrat Italics</vt:lpstr>
      <vt:lpstr>Montserrat</vt:lpstr>
      <vt:lpstr>Open Sans Bold</vt:lpstr>
      <vt:lpstr>Barlow SemiCondensed Italics</vt:lpstr>
      <vt:lpstr>Montserrat Bold</vt:lpstr>
      <vt:lpstr>Montserrat Semi-Bold</vt:lpstr>
      <vt:lpstr>Calibri</vt:lpstr>
      <vt:lpstr>Arial</vt:lpstr>
      <vt:lpstr>Montserrat Bold Italics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Timber in Construction Policy Roadmap</dc:title>
  <cp:lastModifiedBy>Jack Clappen</cp:lastModifiedBy>
  <cp:revision>2</cp:revision>
  <dcterms:created xsi:type="dcterms:W3CDTF">2006-08-16T00:00:00Z</dcterms:created>
  <dcterms:modified xsi:type="dcterms:W3CDTF">2023-10-16T16:07:59Z</dcterms:modified>
  <dc:identifier>DAFw2EjqMyU</dc:identifier>
</cp:coreProperties>
</file>