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  <p:sldMasterId id="2147483893" r:id="rId5"/>
  </p:sldMasterIdLst>
  <p:notesMasterIdLst>
    <p:notesMasterId r:id="rId20"/>
  </p:notesMasterIdLst>
  <p:handoutMasterIdLst>
    <p:handoutMasterId r:id="rId21"/>
  </p:handoutMasterIdLst>
  <p:sldIdLst>
    <p:sldId id="860" r:id="rId6"/>
    <p:sldId id="873" r:id="rId7"/>
    <p:sldId id="920" r:id="rId8"/>
    <p:sldId id="911" r:id="rId9"/>
    <p:sldId id="922" r:id="rId10"/>
    <p:sldId id="921" r:id="rId11"/>
    <p:sldId id="914" r:id="rId12"/>
    <p:sldId id="915" r:id="rId13"/>
    <p:sldId id="917" r:id="rId14"/>
    <p:sldId id="916" r:id="rId15"/>
    <p:sldId id="912" r:id="rId16"/>
    <p:sldId id="923" r:id="rId17"/>
    <p:sldId id="918" r:id="rId18"/>
    <p:sldId id="913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487"/>
    <a:srgbClr val="FBB800"/>
    <a:srgbClr val="206588"/>
    <a:srgbClr val="014751"/>
    <a:srgbClr val="FFF2D0"/>
    <a:srgbClr val="35A2DD"/>
    <a:srgbClr val="E1D2E7"/>
    <a:srgbClr val="FC20EC"/>
    <a:srgbClr val="7F7F7F"/>
    <a:srgbClr val="E3C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 autoAdjust="0"/>
    <p:restoredTop sz="93609" autoAdjust="0"/>
  </p:normalViewPr>
  <p:slideViewPr>
    <p:cSldViewPr snapToGrid="0">
      <p:cViewPr varScale="1">
        <p:scale>
          <a:sx n="97" d="100"/>
          <a:sy n="97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480"/>
    </p:cViewPr>
  </p:sorterViewPr>
  <p:notesViewPr>
    <p:cSldViewPr snapToGrid="0">
      <p:cViewPr varScale="1">
        <p:scale>
          <a:sx n="106" d="100"/>
          <a:sy n="106" d="100"/>
        </p:scale>
        <p:origin x="48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3D479F-ABB5-412A-9C45-D065AED603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3C29F-CDF0-4941-9DC2-B2FB05B388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94F02-5D2C-4FE4-8408-274012A36EEB}" type="datetimeFigureOut">
              <a:rPr lang="en-GB" smtClean="0">
                <a:latin typeface="Arial" panose="020B0604020202020204" pitchFamily="34" charset="0"/>
              </a:rPr>
              <a:t>12/10/2023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05949-2C93-467E-B41E-5DD1B51B39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64585-BD61-44C2-94DA-5EEF4DDE84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D8069-C58F-4C6F-9281-DDD8605E25FD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33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639E4AA-2500-454C-ACDA-8FAD547A1110}" type="datetimeFigureOut">
              <a:rPr lang="en-GB" smtClean="0"/>
              <a:pPr/>
              <a:t>12/10/2023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7540C2-4B90-4CAF-8FAA-46BA6B418A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903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eneric, Lond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471BF-F4DF-1A95-3D9A-7C6978CF0E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aphic 16">
            <a:extLst>
              <a:ext uri="{FF2B5EF4-FFF2-40B4-BE49-F238E27FC236}">
                <a16:creationId xmlns:a16="http://schemas.microsoft.com/office/drawing/2014/main" id="{88EB9E9D-6F83-4AE6-90B8-DAA5AC065583}"/>
              </a:ext>
            </a:extLst>
          </p:cNvPr>
          <p:cNvGrpSpPr/>
          <p:nvPr/>
        </p:nvGrpSpPr>
        <p:grpSpPr>
          <a:xfrm>
            <a:off x="147211" y="-342094"/>
            <a:ext cx="12044789" cy="3154187"/>
            <a:chOff x="263796" y="229550"/>
            <a:chExt cx="11668977" cy="315418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5AD840-699E-4F35-86C7-A0002E5709C7}"/>
                </a:ext>
              </a:extLst>
            </p:cNvPr>
            <p:cNvSpPr/>
            <p:nvPr/>
          </p:nvSpPr>
          <p:spPr>
            <a:xfrm>
              <a:off x="3213802" y="229550"/>
              <a:ext cx="8718972" cy="3154187"/>
            </a:xfrm>
            <a:custGeom>
              <a:avLst/>
              <a:gdLst>
                <a:gd name="connsiteX0" fmla="*/ 8718972 w 8718972"/>
                <a:gd name="connsiteY0" fmla="*/ 2935274 h 3154187"/>
                <a:gd name="connsiteX1" fmla="*/ 8704243 w 8718972"/>
                <a:gd name="connsiteY1" fmla="*/ 2938448 h 3154187"/>
                <a:gd name="connsiteX2" fmla="*/ 6466343 w 8718972"/>
                <a:gd name="connsiteY2" fmla="*/ 3154187 h 3154187"/>
                <a:gd name="connsiteX3" fmla="*/ 32634 w 8718972"/>
                <a:gd name="connsiteY3" fmla="*/ 140059 h 3154187"/>
                <a:gd name="connsiteX4" fmla="*/ 0 w 8718972"/>
                <a:gd name="connsiteY4" fmla="*/ 0 h 315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8972" h="3154187">
                  <a:moveTo>
                    <a:pt x="8718972" y="2935274"/>
                  </a:moveTo>
                  <a:lnTo>
                    <a:pt x="8704243" y="2938448"/>
                  </a:lnTo>
                  <a:cubicBezTo>
                    <a:pt x="8006486" y="3077999"/>
                    <a:pt x="7252605" y="3154187"/>
                    <a:pt x="6466343" y="3154187"/>
                  </a:cubicBezTo>
                  <a:cubicBezTo>
                    <a:pt x="3208664" y="3154187"/>
                    <a:pt x="509953" y="1846800"/>
                    <a:pt x="32634" y="140059"/>
                  </a:cubicBezTo>
                  <a:lnTo>
                    <a:pt x="0" y="0"/>
                  </a:lnTo>
                </a:path>
              </a:pathLst>
            </a:custGeom>
            <a:noFill/>
            <a:ln w="1269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648CBF3-77A4-4B3E-8BC3-A0749625F148}"/>
                </a:ext>
              </a:extLst>
            </p:cNvPr>
            <p:cNvSpPr/>
            <p:nvPr/>
          </p:nvSpPr>
          <p:spPr>
            <a:xfrm>
              <a:off x="263796" y="1936164"/>
              <a:ext cx="11668977" cy="1363639"/>
            </a:xfrm>
            <a:custGeom>
              <a:avLst/>
              <a:gdLst>
                <a:gd name="connsiteX0" fmla="*/ 0 w 11668977"/>
                <a:gd name="connsiteY0" fmla="*/ 1363640 h 1363639"/>
                <a:gd name="connsiteX1" fmla="*/ 218533 w 11668977"/>
                <a:gd name="connsiteY1" fmla="*/ 1266881 h 1363639"/>
                <a:gd name="connsiteX2" fmla="*/ 7464027 w 11668977"/>
                <a:gd name="connsiteY2" fmla="*/ 0 h 1363639"/>
                <a:gd name="connsiteX3" fmla="*/ 7464027 w 11668977"/>
                <a:gd name="connsiteY3" fmla="*/ 0 h 1363639"/>
                <a:gd name="connsiteX4" fmla="*/ 11452477 w 11668977"/>
                <a:gd name="connsiteY4" fmla="*/ 339926 h 1363639"/>
                <a:gd name="connsiteX5" fmla="*/ 11668978 w 11668977"/>
                <a:gd name="connsiteY5" fmla="*/ 381195 h 136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68977" h="1363639">
                  <a:moveTo>
                    <a:pt x="0" y="1363640"/>
                  </a:moveTo>
                  <a:lnTo>
                    <a:pt x="218533" y="1266881"/>
                  </a:lnTo>
                  <a:cubicBezTo>
                    <a:pt x="2072826" y="484175"/>
                    <a:pt x="4634526" y="0"/>
                    <a:pt x="7464027" y="0"/>
                  </a:cubicBezTo>
                  <a:lnTo>
                    <a:pt x="7464027" y="0"/>
                  </a:lnTo>
                  <a:cubicBezTo>
                    <a:pt x="8878841" y="0"/>
                    <a:pt x="10226609" y="121012"/>
                    <a:pt x="11452477" y="339926"/>
                  </a:cubicBezTo>
                  <a:lnTo>
                    <a:pt x="11668978" y="381195"/>
                  </a:lnTo>
                </a:path>
              </a:pathLst>
            </a:custGeom>
            <a:noFill/>
            <a:ln w="12697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35CB70D6-2237-4A6E-A951-877B94433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756" y="756866"/>
            <a:ext cx="10924985" cy="639315"/>
          </a:xfrm>
        </p:spPr>
        <p:txBody>
          <a:bodyPr anchor="t">
            <a:normAutofit/>
          </a:bodyPr>
          <a:lstStyle>
            <a:lvl1pPr algn="l">
              <a:defRPr sz="4400" b="1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Company Name</a:t>
            </a:r>
            <a:endParaRPr lang="en-GB" dirty="0"/>
          </a:p>
        </p:txBody>
      </p:sp>
      <p:sp>
        <p:nvSpPr>
          <p:cNvPr id="82" name="Subtitle 2">
            <a:extLst>
              <a:ext uri="{FF2B5EF4-FFF2-40B4-BE49-F238E27FC236}">
                <a16:creationId xmlns:a16="http://schemas.microsoft.com/office/drawing/2014/main" id="{3D54BD91-12EE-4E0A-A5EE-398DA0C79C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8757" y="4119716"/>
            <a:ext cx="5139871" cy="1337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Location</a:t>
            </a:r>
            <a:br>
              <a:rPr lang="en-US" dirty="0"/>
            </a:br>
            <a:r>
              <a:rPr lang="en-US" dirty="0"/>
              <a:t>Date</a:t>
            </a:r>
            <a:endParaRPr lang="en-GB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FB3A949F-F270-414B-BEC7-B3BC6E6463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437" y="1371600"/>
            <a:ext cx="8151607" cy="1047135"/>
          </a:xfrm>
        </p:spPr>
        <p:txBody>
          <a:bodyPr>
            <a:normAutofit/>
          </a:bodyPr>
          <a:lstStyle>
            <a:lvl1pPr>
              <a:buNone/>
              <a:defRPr sz="28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3000"/>
            </a:lvl2pPr>
            <a:lvl3pPr>
              <a:buNone/>
              <a:defRPr sz="3000"/>
            </a:lvl3pPr>
            <a:lvl4pPr>
              <a:buNone/>
              <a:defRPr sz="3000"/>
            </a:lvl4pPr>
            <a:lvl5pPr>
              <a:buNone/>
              <a:defRPr sz="3000"/>
            </a:lvl5pPr>
          </a:lstStyle>
          <a:p>
            <a:pPr lvl="0"/>
            <a:r>
              <a:rPr lang="en-US" dirty="0"/>
              <a:t>Document Title</a:t>
            </a:r>
            <a:endParaRPr lang="en-GB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661F7CB-3FB7-44C9-9F26-6B54CBFA75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437" y="2408238"/>
            <a:ext cx="5682817" cy="1374053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 sz="3000"/>
            </a:lvl2pPr>
            <a:lvl3pPr>
              <a:buNone/>
              <a:defRPr sz="3000"/>
            </a:lvl3pPr>
            <a:lvl4pPr>
              <a:buNone/>
              <a:defRPr sz="3000"/>
            </a:lvl4pPr>
            <a:lvl5pPr>
              <a:buNone/>
              <a:defRPr sz="3000"/>
            </a:lvl5pPr>
          </a:lstStyle>
          <a:p>
            <a:pPr lvl="0"/>
            <a:r>
              <a:rPr lang="en-US" dirty="0"/>
              <a:t>Document Title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C845C-0FA2-A1AD-F660-050A5146B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113" y="5949861"/>
            <a:ext cx="1574813" cy="673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65C68-57FE-7F2D-8DD2-0C2A6E5AF8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585" y="5821802"/>
            <a:ext cx="2814736" cy="9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55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7DECF-53A8-5597-9DC2-A1DA418B1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1449"/>
            <a:ext cx="12184314" cy="6115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8850" y="515245"/>
            <a:ext cx="6718954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CE3275-B9B8-F677-6399-A93727725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70E253-DBBB-160D-0735-AB523B94CBF0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48850" y="1493428"/>
            <a:ext cx="4791919" cy="4339221"/>
          </a:xfrm>
        </p:spPr>
        <p:txBody>
          <a:bodyPr>
            <a:normAutofit/>
          </a:bodyPr>
          <a:lstStyle>
            <a:lvl1pPr marL="285750" indent="-285750"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1pPr>
            <a:lvl2pPr marL="449263" indent="-234950">
              <a:buClr>
                <a:schemeClr val="bg1"/>
              </a:buClr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2pPr>
            <a:lvl3pPr marL="1025525" indent="-234950">
              <a:buClr>
                <a:schemeClr val="bg1"/>
              </a:buClr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1AF5B9F-914D-7FF1-F292-0917328A70F5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F0682-0C76-A959-EBD3-B7A0A61F48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06C974-E762-C1F2-4054-B8AA3CC389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20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7B6277-97E2-94BD-A14B-B873D816D0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1449"/>
            <a:ext cx="12237623" cy="61153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5883" y="515245"/>
            <a:ext cx="5492329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CE3275-B9B8-F677-6399-A93727725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70E253-DBBB-160D-0735-AB523B94CBF0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475884" y="1493428"/>
            <a:ext cx="5492333" cy="4339221"/>
          </a:xfrm>
        </p:spPr>
        <p:txBody>
          <a:bodyPr>
            <a:normAutofit/>
          </a:bodyPr>
          <a:lstStyle>
            <a:lvl1pPr marL="285750" indent="-285750"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263" indent="-234950">
              <a:buClr>
                <a:schemeClr val="bg1"/>
              </a:buClr>
              <a:buFont typeface="Wingdings" pitchFamily="2" charset="2"/>
              <a:buChar char="§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25525" indent="-234950">
              <a:buClr>
                <a:schemeClr val="bg1"/>
              </a:buClr>
              <a:buFont typeface="Wingdings" pitchFamily="2" charset="2"/>
              <a:buChar char="§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1AF5B9F-914D-7FF1-F292-0917328A70F5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A91542-05E4-B47F-D560-D54CA0867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8144D-72DF-F074-03BD-7BEDF06B04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87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A7708-38F9-6506-BAF2-6813A26EF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43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1" y="515245"/>
            <a:ext cx="11004038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2000" b="0" cap="none" baseline="0" dirty="0">
                <a:solidFill>
                  <a:schemeClr val="tx2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12CD07-E870-4061-8B91-1F2F4E205E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3981" y="991420"/>
            <a:ext cx="11004038" cy="390624"/>
          </a:xfrm>
        </p:spPr>
        <p:txBody>
          <a:bodyPr anchor="t">
            <a:noAutofit/>
          </a:bodyPr>
          <a:lstStyle>
            <a:lvl1pPr>
              <a:buNone/>
              <a:defRPr sz="1400" b="0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4F85DC6-FC81-B046-37BD-D5DF67B117EE}"/>
              </a:ext>
            </a:extLst>
          </p:cNvPr>
          <p:cNvSpPr/>
          <p:nvPr userDrawn="1"/>
        </p:nvSpPr>
        <p:spPr>
          <a:xfrm>
            <a:off x="593981" y="3410236"/>
            <a:ext cx="1884657" cy="196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8908DB-9998-297E-2AEC-63CB5728ABE2}"/>
              </a:ext>
            </a:extLst>
          </p:cNvPr>
          <p:cNvSpPr/>
          <p:nvPr userDrawn="1"/>
        </p:nvSpPr>
        <p:spPr>
          <a:xfrm>
            <a:off x="2799106" y="3429000"/>
            <a:ext cx="1884657" cy="196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3AA7DA-AA01-3D91-4149-A49A795DE4DB}"/>
              </a:ext>
            </a:extLst>
          </p:cNvPr>
          <p:cNvSpPr/>
          <p:nvPr userDrawn="1"/>
        </p:nvSpPr>
        <p:spPr>
          <a:xfrm>
            <a:off x="5004231" y="3429000"/>
            <a:ext cx="1884657" cy="196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ACC68E-1775-9854-43A9-71268892D856}"/>
              </a:ext>
            </a:extLst>
          </p:cNvPr>
          <p:cNvSpPr/>
          <p:nvPr userDrawn="1"/>
        </p:nvSpPr>
        <p:spPr>
          <a:xfrm>
            <a:off x="7209356" y="3416351"/>
            <a:ext cx="1884657" cy="196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58D2BF-58F9-F201-46AA-1C1B4B165679}"/>
              </a:ext>
            </a:extLst>
          </p:cNvPr>
          <p:cNvSpPr/>
          <p:nvPr userDrawn="1"/>
        </p:nvSpPr>
        <p:spPr>
          <a:xfrm>
            <a:off x="9414481" y="3410236"/>
            <a:ext cx="1884657" cy="196849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319C97-5CBD-58AA-9065-2F5BB78DF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363D58-C91E-9F4E-6C41-87249AA3EAAA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E2C0FA6-CD54-B98A-169D-B651FAD7C316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F0036-30D9-074E-6E3F-C29C97F9E6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18CCD-B3C6-A4AD-D5B8-C519669FB7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37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3E4A9-51DA-CF5F-0BD2-223E3F3C1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5943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81" y="515245"/>
            <a:ext cx="7507603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493428"/>
            <a:ext cx="5354380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263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25525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BDAE269-356B-145F-4A68-A7E0F28622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3641" y="1493428"/>
            <a:ext cx="5354380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263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25525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C93515-423F-AD66-72E5-FF957D54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BD94B9-4559-8C60-771A-37AAC88C88EB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C47DD1-A3BE-811B-BBC9-218113DF6591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CB2BE-6EC6-6457-F260-5AA8B004B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4EFF8F-58E1-981E-81A9-14FACD1950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EBFB6-C9E0-9409-CD76-243EF5670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" b="13999"/>
          <a:stretch/>
        </p:blipFill>
        <p:spPr>
          <a:xfrm>
            <a:off x="-1" y="-50613"/>
            <a:ext cx="12192000" cy="5994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8654" y="515245"/>
            <a:ext cx="7507603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400549" y="1493428"/>
            <a:ext cx="6715707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263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25525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C93515-423F-AD66-72E5-FF957D54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BD94B9-4559-8C60-771A-37AAC88C88EB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C47DD1-A3BE-811B-BBC9-218113DF6591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D3A5B-3F28-4D12-F778-DE0090236E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FEDB0-225F-18AB-AA91-A9954B1B42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92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EBFB6-C9E0-9409-CD76-243EF5670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" b="13999"/>
          <a:stretch/>
        </p:blipFill>
        <p:spPr>
          <a:xfrm flipH="1">
            <a:off x="-1" y="-50613"/>
            <a:ext cx="12192000" cy="5994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81" y="515245"/>
            <a:ext cx="7507603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493428"/>
            <a:ext cx="6715707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263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25525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C93515-423F-AD66-72E5-FF957D54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BD94B9-4559-8C60-771A-37AAC88C88EB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C47DD1-A3BE-811B-BBC9-218113DF6591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20F64-0654-ECE6-3503-08BD020371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5C4EC-0AB7-5441-967A-7DD3EEF383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EBFB6-C9E0-9409-CD76-243EF5670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" b="13999"/>
          <a:stretch/>
        </p:blipFill>
        <p:spPr>
          <a:xfrm>
            <a:off x="-1" y="-50613"/>
            <a:ext cx="12192000" cy="5994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8654" y="515245"/>
            <a:ext cx="7507603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400549" y="1493428"/>
            <a:ext cx="6715707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263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25525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C93515-423F-AD66-72E5-FF957D54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BD94B9-4559-8C60-771A-37AAC88C88EB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C47DD1-A3BE-811B-BBC9-218113DF6591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33D76-7E19-063E-5A89-E37AF90A5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BCCFC-B1FA-151B-6C59-BE82449BF6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74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3D216-66F0-CCD5-3EEC-8D936F4FB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50614"/>
            <a:ext cx="12207639" cy="5994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82" y="2978716"/>
            <a:ext cx="7507603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2" y="3700130"/>
            <a:ext cx="5105070" cy="213251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49263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25525" indent="-234950"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C93515-423F-AD66-72E5-FF957D548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BD94B9-4559-8C60-771A-37AAC88C88EB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9C47DD1-A3BE-811B-BBC9-218113DF6591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8A6496-3588-31A2-3DD6-E0C43F79582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15075" y="3700130"/>
            <a:ext cx="5283200" cy="213201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EFC2C-EFE8-4B01-3257-5D8E2CD24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113459-DEB7-50D8-0FA0-B9D5141DCB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90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38C4D8-E3E8-4CEF-2433-FFB52DB6A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661"/>
          <a:stretch/>
        </p:blipFill>
        <p:spPr>
          <a:xfrm flipH="1">
            <a:off x="-1" y="-1622800"/>
            <a:ext cx="12191996" cy="7594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81" y="515245"/>
            <a:ext cx="7507603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CE3275-B9B8-F677-6399-A93727725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70E253-DBBB-160D-0735-AB523B94CBF0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72300" y="1493428"/>
            <a:ext cx="4457697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49263" indent="-234950">
              <a:tabLst/>
              <a:defRPr sz="1400">
                <a:solidFill>
                  <a:schemeClr val="bg1"/>
                </a:solidFill>
              </a:defRPr>
            </a:lvl2pPr>
            <a:lvl3pPr marL="1025525" indent="-234950">
              <a:tabLst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1AF5B9F-914D-7FF1-F292-0917328A70F5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023C4-FD84-B16D-D9D4-FB168FE0D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2E4B0D-6F05-2266-BE29-7883CFB5A6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60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38C4D8-E3E8-4CEF-2433-FFB52DB6A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71"/>
          <a:stretch/>
        </p:blipFill>
        <p:spPr>
          <a:xfrm>
            <a:off x="0" y="-1371341"/>
            <a:ext cx="12192000" cy="731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81" y="515245"/>
            <a:ext cx="7507603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CE3275-B9B8-F677-6399-A93727725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70E253-DBBB-160D-0735-AB523B94CBF0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493428"/>
            <a:ext cx="5354380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49263" indent="-234950">
              <a:tabLst/>
              <a:defRPr sz="1400">
                <a:solidFill>
                  <a:schemeClr val="bg1"/>
                </a:solidFill>
              </a:defRPr>
            </a:lvl2pPr>
            <a:lvl3pPr marL="1025525" indent="-234950">
              <a:tabLst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1AF5B9F-914D-7FF1-F292-0917328A70F5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9A9C-7AB6-49C5-FA2B-2761A5F51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72EA0-EFE9-23D4-365D-2BAC27C492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14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0F1725-7CCE-1EA2-04B0-8976B9793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59438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0FB80-EB4A-4035-AE54-888532587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8850" y="515245"/>
            <a:ext cx="6718954" cy="476175"/>
          </a:xfrm>
        </p:spPr>
        <p:txBody>
          <a:bodyPr vert="horz" lIns="91440" tIns="0" rIns="91440" bIns="0" rtlCol="0" anchor="t">
            <a:noAutofit/>
          </a:bodyPr>
          <a:lstStyle>
            <a:lvl1pPr algn="l">
              <a:defRPr lang="en-GB" sz="3200" b="0" cap="none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444834E-6D07-4835-B3FB-7F446DCA4CA8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0D66317E-2B43-4A8C-9833-FF6E02742BF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69665EE-32A8-40AE-9E08-C8EE01B622F6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C501887-44BF-49C6-A5D7-486C74B0F2EC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09075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4722A03-BCAC-471B-8C1F-D0E278338A5D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68D97EA-D3DC-4004-BC8B-1B737D062DB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80F106A-10E5-4C81-BCDD-2A6CAB9CA3EB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8626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538D266-8D4B-4751-B302-2AB0E4894FFB}"/>
              </a:ext>
            </a:extLst>
          </p:cNvPr>
          <p:cNvCxnSpPr>
            <a:cxnSpLocks/>
          </p:cNvCxnSpPr>
          <p:nvPr userDrawn="1"/>
        </p:nvCxnSpPr>
        <p:spPr>
          <a:xfrm flipV="1">
            <a:off x="7958609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CE3275-B9B8-F677-6399-A93727725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rgbClr val="01475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70E253-DBBB-160D-0735-AB523B94CBF0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rgbClr val="0147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B7401-FD8A-F3B3-C8EA-62E6DF38CFC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548850" y="1493428"/>
            <a:ext cx="4791919" cy="433922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49263" indent="-234950">
              <a:tabLst/>
              <a:defRPr sz="1400">
                <a:solidFill>
                  <a:schemeClr val="bg1"/>
                </a:solidFill>
              </a:defRPr>
            </a:lvl2pPr>
            <a:lvl3pPr marL="1025525" indent="-234950">
              <a:tabLst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1AF5B9F-914D-7FF1-F292-0917328A70F5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/>
                </a:solidFill>
              </a:rPr>
              <a:t>Constructing Excellence Summit – October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664AA-2B2B-91E4-5050-2058ACA2A9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626" y="6202727"/>
            <a:ext cx="1139480" cy="487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701D3-B578-BBF4-B88B-DEF2665E62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675" y="6078916"/>
            <a:ext cx="2036645" cy="67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44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B18B7C-D5CA-48C7-B073-0E4B3AF7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691C7-9151-4163-A6A4-0EC4341D0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E9AA9-1CB1-4B7D-B454-4570A90B7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C0BC2-8894-4353-BEAE-31F888ECF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83484-7D35-48DB-85B6-4F46ADE94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EBDBB-BC29-4642-9901-28B31CA7C1C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02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E06334-852D-4B00-B241-267E5AC2C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5C6C4-61E1-44D8-AF21-5805C5CC8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9847"/>
            <a:ext cx="10515600" cy="4352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FA215-0543-482F-B971-764EB0870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913FC2-BC68-4063-BCF5-409F89408BE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5ACE36A-BEE1-462A-937E-94C315692BA4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1479847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C07EB71-BDE3-4D61-9384-94E766AF44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98965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9BEEC8E-83C5-40B9-A569-F57949C38775}"/>
              </a:ext>
            </a:extLst>
          </p:cNvPr>
          <p:cNvCxnSpPr>
            <a:cxnSpLocks/>
          </p:cNvCxnSpPr>
          <p:nvPr userDrawn="1"/>
        </p:nvCxnSpPr>
        <p:spPr>
          <a:xfrm>
            <a:off x="12290932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4067F98-33F1-43E7-9F05-B773297AF19E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1479847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319DBAF-3260-487F-BD97-0F900CE265A1}"/>
              </a:ext>
            </a:extLst>
          </p:cNvPr>
          <p:cNvCxnSpPr>
            <a:cxnSpLocks/>
          </p:cNvCxnSpPr>
          <p:nvPr userDrawn="1"/>
        </p:nvCxnSpPr>
        <p:spPr>
          <a:xfrm>
            <a:off x="-1329534" y="5832649"/>
            <a:ext cx="11565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6AB02CF-67E2-46EA-987A-72A2BC522600}"/>
              </a:ext>
            </a:extLst>
          </p:cNvPr>
          <p:cNvCxnSpPr>
            <a:cxnSpLocks/>
          </p:cNvCxnSpPr>
          <p:nvPr userDrawn="1"/>
        </p:nvCxnSpPr>
        <p:spPr>
          <a:xfrm flipV="1">
            <a:off x="593982" y="-799945"/>
            <a:ext cx="0" cy="7339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C3D023-1697-832B-B4F7-82C003C0F501}"/>
              </a:ext>
            </a:extLst>
          </p:cNvPr>
          <p:cNvCxnSpPr/>
          <p:nvPr userDrawn="1"/>
        </p:nvCxnSpPr>
        <p:spPr>
          <a:xfrm>
            <a:off x="884380" y="6275064"/>
            <a:ext cx="0" cy="36512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98E7DE1-E6AD-DA06-5488-FCC6F47C6E71}"/>
              </a:ext>
            </a:extLst>
          </p:cNvPr>
          <p:cNvSpPr txBox="1">
            <a:spLocks/>
          </p:cNvSpPr>
          <p:nvPr userDrawn="1"/>
        </p:nvSpPr>
        <p:spPr>
          <a:xfrm>
            <a:off x="960582" y="6275388"/>
            <a:ext cx="4286106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050" kern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Arthur J Gallagher Insurance Brokers Limited</a:t>
            </a:r>
          </a:p>
        </p:txBody>
      </p:sp>
    </p:spTree>
    <p:extLst>
      <p:ext uri="{BB962C8B-B14F-4D97-AF65-F5344CB8AC3E}">
        <p14:creationId xmlns:p14="http://schemas.microsoft.com/office/powerpoint/2010/main" val="284400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5" r:id="rId2"/>
    <p:sldLayoutId id="2147484166" r:id="rId3"/>
    <p:sldLayoutId id="2147484170" r:id="rId4"/>
    <p:sldLayoutId id="2147484168" r:id="rId5"/>
    <p:sldLayoutId id="2147484167" r:id="rId6"/>
    <p:sldLayoutId id="2147484162" r:id="rId7"/>
    <p:sldLayoutId id="2147484163" r:id="rId8"/>
    <p:sldLayoutId id="2147484164" r:id="rId9"/>
    <p:sldLayoutId id="2147484169" r:id="rId10"/>
    <p:sldLayoutId id="214748414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F70C-CE81-4A93-546F-C1D962842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756" y="756866"/>
            <a:ext cx="6024063" cy="639315"/>
          </a:xfrm>
        </p:spPr>
        <p:txBody>
          <a:bodyPr>
            <a:normAutofit fontScale="90000"/>
          </a:bodyPr>
          <a:lstStyle/>
          <a:p>
            <a:r>
              <a:rPr lang="en-GB" dirty="0"/>
              <a:t>Constructing Excellence Summit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8A1E8-3121-BB9F-7828-7C13E17A2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130" y="6230679"/>
            <a:ext cx="5139871" cy="306156"/>
          </a:xfrm>
        </p:spPr>
        <p:txBody>
          <a:bodyPr>
            <a:normAutofit/>
          </a:bodyPr>
          <a:lstStyle/>
          <a:p>
            <a:r>
              <a:rPr lang="en-US" sz="1200" dirty="0"/>
              <a:t>October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80CFC-C2CC-0B9B-2F6C-AFF12E193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756" y="2902686"/>
            <a:ext cx="6365870" cy="926259"/>
          </a:xfrm>
        </p:spPr>
        <p:txBody>
          <a:bodyPr>
            <a:normAutofit/>
          </a:bodyPr>
          <a:lstStyle/>
          <a:p>
            <a:r>
              <a:rPr lang="en-GB" sz="1800" dirty="0"/>
              <a:t>Tracy Keep FCII – Gallagher Insurance Brokers</a:t>
            </a:r>
          </a:p>
          <a:p>
            <a:r>
              <a:rPr lang="en-GB" sz="1800" dirty="0"/>
              <a:t>Chris Doran, Partner – Weightmans LLP, Solicitors </a:t>
            </a:r>
          </a:p>
        </p:txBody>
      </p:sp>
    </p:spTree>
    <p:extLst>
      <p:ext uri="{BB962C8B-B14F-4D97-AF65-F5344CB8AC3E}">
        <p14:creationId xmlns:p14="http://schemas.microsoft.com/office/powerpoint/2010/main" val="8265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E86E-56A6-27C0-E87C-CBBFDB8B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1" y="515245"/>
            <a:ext cx="4549519" cy="476175"/>
          </a:xfrm>
        </p:spPr>
        <p:txBody>
          <a:bodyPr/>
          <a:lstStyle/>
          <a:p>
            <a:r>
              <a:rPr lang="en-US" dirty="0"/>
              <a:t>Response from the industry and insurers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4AEDE-39C4-71F7-7B58-0DFF77BBE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308BD-06F7-8AB6-4915-080EE84D782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334039" y="1757602"/>
            <a:ext cx="3910065" cy="4075047"/>
          </a:xfrm>
        </p:spPr>
        <p:txBody>
          <a:bodyPr>
            <a:noAutofit/>
          </a:bodyPr>
          <a:lstStyle/>
          <a:p>
            <a:pPr marL="9525"/>
            <a:r>
              <a:rPr lang="en-GB" sz="1800" dirty="0"/>
              <a:t>Three different areas of cover to consider:</a:t>
            </a:r>
          </a:p>
          <a:p>
            <a:pPr marL="352425" lvl="1" indent="-342900">
              <a:buClr>
                <a:srgbClr val="FBB800"/>
              </a:buClr>
              <a:buFont typeface="+mj-lt"/>
              <a:buAutoNum type="arabicPeriod"/>
            </a:pPr>
            <a:r>
              <a:rPr lang="en-GB" sz="1800" dirty="0"/>
              <a:t>Contract works	</a:t>
            </a:r>
          </a:p>
          <a:p>
            <a:pPr marL="352425" lvl="1" indent="-342900">
              <a:buClr>
                <a:srgbClr val="FBB800"/>
              </a:buClr>
              <a:buFont typeface="+mj-lt"/>
              <a:buAutoNum type="arabicPeriod"/>
            </a:pPr>
            <a:r>
              <a:rPr lang="en-GB" sz="1800" dirty="0"/>
              <a:t>Public liability </a:t>
            </a:r>
          </a:p>
          <a:p>
            <a:pPr marL="352425" lvl="1" indent="-342900">
              <a:buClr>
                <a:srgbClr val="FBB800"/>
              </a:buClr>
              <a:buFont typeface="+mj-lt"/>
              <a:buAutoNum type="arabicPeriod"/>
            </a:pPr>
            <a:r>
              <a:rPr lang="en-GB" sz="1800" dirty="0"/>
              <a:t>Professional indemnity</a:t>
            </a:r>
          </a:p>
          <a:p>
            <a:pPr marL="228600" lvl="1" indent="-219075"/>
            <a:endParaRPr lang="en-GB" sz="1800" dirty="0"/>
          </a:p>
          <a:p>
            <a:pPr marL="228600" indent="-219075">
              <a:buNone/>
            </a:pPr>
            <a:r>
              <a:rPr lang="en-GB" sz="1800" b="1" dirty="0">
                <a:solidFill>
                  <a:srgbClr val="FBB800"/>
                </a:solidFill>
              </a:rPr>
              <a:t>1. Contract Works</a:t>
            </a:r>
          </a:p>
          <a:p>
            <a:pPr marL="228600" lvl="1" indent="-219075">
              <a:buClr>
                <a:srgbClr val="FBB800"/>
              </a:buClr>
            </a:pPr>
            <a:r>
              <a:rPr lang="en-GB" sz="1800" dirty="0"/>
              <a:t>Combustible panels clause – Kingspan and LPC fallout </a:t>
            </a:r>
          </a:p>
          <a:p>
            <a:pPr marL="228600" lvl="1" indent="-219075">
              <a:buClr>
                <a:srgbClr val="FBB800"/>
              </a:buClr>
            </a:pPr>
            <a:r>
              <a:rPr lang="en-GB" sz="1800" dirty="0"/>
              <a:t>JCOP considerations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FC108-86DC-AFFE-7D2C-23333E4F2C0F}"/>
              </a:ext>
            </a:extLst>
          </p:cNvPr>
          <p:cNvSpPr txBox="1"/>
          <p:nvPr/>
        </p:nvSpPr>
        <p:spPr>
          <a:xfrm>
            <a:off x="593980" y="1757603"/>
            <a:ext cx="4832129" cy="1200329"/>
          </a:xfrm>
          <a:prstGeom prst="rect">
            <a:avLst/>
          </a:prstGeom>
          <a:solidFill>
            <a:srgbClr val="FBB800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Surprisingly quiet, seem to be adopting a wait and see attitude before changing policy wordings or writing in exclusions as might have been expected.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59ED8-B4E5-7309-322A-6C6AB5C0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2" y="515245"/>
            <a:ext cx="5008166" cy="476175"/>
          </a:xfrm>
        </p:spPr>
        <p:txBody>
          <a:bodyPr/>
          <a:lstStyle/>
          <a:p>
            <a:r>
              <a:rPr lang="en-US" dirty="0"/>
              <a:t>Response from the industry and insurers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4AD82-C62F-D594-471B-E27FC0100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3CB68-48D8-394F-1C7F-56A587F530C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909823"/>
            <a:ext cx="4320919" cy="3922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FBB800"/>
                </a:solidFill>
              </a:rPr>
              <a:t>2. Public Liability</a:t>
            </a:r>
          </a:p>
          <a:p>
            <a:pPr marL="285750" indent="-285750">
              <a:buClr>
                <a:srgbClr val="FBB80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Heat conditions </a:t>
            </a:r>
          </a:p>
          <a:p>
            <a:pPr marL="285750" indent="-285750">
              <a:buClr>
                <a:srgbClr val="FBB80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Bona fide sub contractors conditions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b="1" dirty="0">
                <a:solidFill>
                  <a:srgbClr val="FBB800"/>
                </a:solidFill>
              </a:rPr>
              <a:t>3. Professional Indemnity </a:t>
            </a:r>
          </a:p>
          <a:p>
            <a:pPr marL="285750" indent="-285750">
              <a:buClr>
                <a:srgbClr val="FBB80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Fire safety exclusion clauses</a:t>
            </a:r>
          </a:p>
          <a:p>
            <a:pPr marL="285750" indent="-285750">
              <a:buClr>
                <a:srgbClr val="FBB80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Market capacity </a:t>
            </a:r>
          </a:p>
          <a:p>
            <a:pPr marL="285750" indent="-285750">
              <a:buClr>
                <a:srgbClr val="FBB80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Defective Premises Act 1972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46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E755-E560-7D51-85B2-93FD8503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601" y="534295"/>
            <a:ext cx="7507603" cy="47617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Government backed PO scheme for EWS1 assessors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2A50-8562-0ABF-8171-78890F0999A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933950" y="2300968"/>
            <a:ext cx="6715707" cy="433922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Lucida Sans Unicode" panose="020B0602030504020204" pitchFamily="34" charset="0"/>
              </a:rPr>
              <a:t>In response to shortage of insurers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2"/>
                </a:solidFill>
                <a:latin typeface="+mn-lt"/>
                <a:cs typeface="Lucida Sans Unicode" panose="020B0602030504020204" pitchFamily="34" charset="0"/>
              </a:rPr>
              <a:t>Developed to support the valuation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Lucida Sans Unicode" panose="020B0602030504020204" pitchFamily="34" charset="0"/>
              </a:rPr>
              <a:t>MGAM awarded the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chemeClr val="tx2"/>
                </a:solidFill>
                <a:latin typeface="+mn-lt"/>
                <a:cs typeface="Lucida Sans Unicode" panose="020B0602030504020204" pitchFamily="34" charset="0"/>
              </a:rPr>
              <a:t>Will give EWS1 assessors confidence to exercise professional judgement</a:t>
            </a:r>
            <a:r>
              <a:rPr kumimoji="0" lang="en-GB" altLang="en-US" sz="18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cs typeface="Lucida Sans Unicode" panose="020B0602030504020204" pitchFamily="34" charset="0"/>
              </a:rPr>
              <a:t> </a:t>
            </a:r>
            <a:b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rPr>
            </a:b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F868D-03E7-EBE9-1F7C-1405776C7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4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FC38-EB52-27BF-DD87-DD68D0FE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E91F4-0102-2A4A-323C-8AE1C9A01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ECBE5-D765-C232-BAD8-F7BD9468D774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/>
              <a:t>Change of mindset needed, more cooperation between developers, contractors and architects/designers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/>
              <a:t>Current position to shift most of the responsibility onto the contractor is unsustainable 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/>
              <a:t>Legal precedents create an adversarial approach when things go wrong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/>
              <a:t>Insurance follows the legal precedents, so also adversarial </a:t>
            </a:r>
            <a:r>
              <a:rPr lang="en-GB" dirty="0">
                <a:solidFill>
                  <a:srgbClr val="FF0000"/>
                </a:solidFill>
              </a:rPr>
              <a:t>and fail to foster a culture of cooperation and transparency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6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F6E83-F06C-0C30-FA36-0E8587FA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steps forward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D4307-154C-C023-6491-91D202D4F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561C6-9BE3-7D7D-DC71-CC492168ACEE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rm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Keep accurate records and keep them for longer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More attention needed to drafting and signing contracts</a:t>
            </a:r>
          </a:p>
        </p:txBody>
      </p:sp>
    </p:spTree>
    <p:extLst>
      <p:ext uri="{BB962C8B-B14F-4D97-AF65-F5344CB8AC3E}">
        <p14:creationId xmlns:p14="http://schemas.microsoft.com/office/powerpoint/2010/main" val="24168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A30D-25E2-C425-2B53-5A8A8A8C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1" y="515245"/>
            <a:ext cx="6538339" cy="476175"/>
          </a:xfrm>
        </p:spPr>
        <p:txBody>
          <a:bodyPr/>
          <a:lstStyle/>
          <a:p>
            <a:r>
              <a:rPr lang="en-GB" dirty="0"/>
              <a:t>Objectives on the new statutory and regulatory regime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ACD6-2089-85C7-D4B9-D589D8436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</p:spPr>
        <p:txBody>
          <a:bodyPr/>
          <a:lstStyle/>
          <a:p>
            <a:fld id="{25913FC2-BC68-4063-BCF5-409F89408BE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F67FAA-9BC2-D6D1-BF18-AC8FC0FC3B3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724093"/>
            <a:ext cx="3120769" cy="1075387"/>
          </a:xfrm>
        </p:spPr>
        <p:txBody>
          <a:bodyPr>
            <a:normAutofit/>
          </a:bodyPr>
          <a:lstStyle/>
          <a:p>
            <a:r>
              <a:rPr lang="en-GB" sz="2000" dirty="0"/>
              <a:t>Purpose of the new regulatory framework: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60F01-F1AE-378C-3976-C4763FA64A63}"/>
              </a:ext>
            </a:extLst>
          </p:cNvPr>
          <p:cNvSpPr txBox="1"/>
          <p:nvPr/>
        </p:nvSpPr>
        <p:spPr>
          <a:xfrm>
            <a:off x="593982" y="3077190"/>
            <a:ext cx="2018590" cy="2585323"/>
          </a:xfrm>
          <a:prstGeom prst="rect">
            <a:avLst/>
          </a:prstGeom>
          <a:solidFill>
            <a:srgbClr val="01475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anchor="b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Ensure that all high-rise residential buildings and buildings to which the legislation applies are of a high quality and safe.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486CC-B53D-3E30-6187-FD8C90F17B7B}"/>
              </a:ext>
            </a:extLst>
          </p:cNvPr>
          <p:cNvSpPr txBox="1"/>
          <p:nvPr/>
        </p:nvSpPr>
        <p:spPr>
          <a:xfrm>
            <a:off x="5070351" y="2246193"/>
            <a:ext cx="2018591" cy="3416320"/>
          </a:xfrm>
          <a:prstGeom prst="rect">
            <a:avLst/>
          </a:prstGeom>
          <a:solidFill>
            <a:srgbClr val="01475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anchor="b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Create a system that provides  greater oversight over the design and construction process by a new regulator (the Building Safety Regulator), who will have new enforcement powers.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CAAD20-CCEF-047E-AB63-D4C40A9A47B3}"/>
              </a:ext>
            </a:extLst>
          </p:cNvPr>
          <p:cNvSpPr txBox="1"/>
          <p:nvPr/>
        </p:nvSpPr>
        <p:spPr>
          <a:xfrm>
            <a:off x="2832166" y="3354189"/>
            <a:ext cx="2018591" cy="2308324"/>
          </a:xfrm>
          <a:prstGeom prst="rect">
            <a:avLst/>
          </a:prstGeom>
          <a:solidFill>
            <a:srgbClr val="01475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anchor="b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Improve the competence of people involved in the design, construction and refurbishment and management of buildings.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E9B1B-1426-C497-1C97-33BB8182A81A}"/>
              </a:ext>
            </a:extLst>
          </p:cNvPr>
          <p:cNvSpPr txBox="1"/>
          <p:nvPr/>
        </p:nvSpPr>
        <p:spPr>
          <a:xfrm>
            <a:off x="9351356" y="3631188"/>
            <a:ext cx="2246662" cy="2031325"/>
          </a:xfrm>
          <a:prstGeom prst="rect">
            <a:avLst/>
          </a:prstGeom>
          <a:solidFill>
            <a:srgbClr val="01475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anchor="b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Provide residents with information about the building they live in and provide them with statutory protections and remedies.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C6CA0-7F81-28FB-41D7-77628DB72832}"/>
              </a:ext>
            </a:extLst>
          </p:cNvPr>
          <p:cNvSpPr txBox="1"/>
          <p:nvPr/>
        </p:nvSpPr>
        <p:spPr>
          <a:xfrm>
            <a:off x="7305263" y="1969194"/>
            <a:ext cx="1829771" cy="3693319"/>
          </a:xfrm>
          <a:prstGeom prst="rect">
            <a:avLst/>
          </a:prstGeom>
          <a:solidFill>
            <a:srgbClr val="01475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anchor="b">
            <a:spAutoFit/>
          </a:bodyPr>
          <a:lstStyle/>
          <a:p>
            <a:pPr marL="0" lvl="1"/>
            <a:r>
              <a:rPr lang="en-GB" sz="1800" dirty="0">
                <a:solidFill>
                  <a:schemeClr val="bg1"/>
                </a:solidFill>
              </a:rPr>
              <a:t>Ensure that the quality standards to be met, and the methods of compliance </a:t>
            </a:r>
            <a:r>
              <a:rPr lang="en-GB" dirty="0">
                <a:solidFill>
                  <a:schemeClr val="bg1"/>
                </a:solidFill>
              </a:rPr>
              <a:t>are</a:t>
            </a:r>
            <a:r>
              <a:rPr lang="en-GB" sz="1800" dirty="0">
                <a:solidFill>
                  <a:schemeClr val="bg1"/>
                </a:solidFill>
              </a:rPr>
              <a:t> clear</a:t>
            </a:r>
            <a:r>
              <a:rPr lang="en-GB" dirty="0">
                <a:solidFill>
                  <a:schemeClr val="bg1"/>
                </a:solidFill>
              </a:rPr>
              <a:t> – previous criticism was that standards were too complex, not read and not understood.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A30D-25E2-C425-2B53-5A8A8A8C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1" y="515245"/>
            <a:ext cx="6538339" cy="476175"/>
          </a:xfrm>
        </p:spPr>
        <p:txBody>
          <a:bodyPr/>
          <a:lstStyle/>
          <a:p>
            <a:r>
              <a:rPr lang="en-GB" dirty="0"/>
              <a:t>Where are we?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ACD6-2089-85C7-D4B9-D589D8436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75064"/>
            <a:ext cx="838200" cy="365125"/>
          </a:xfrm>
        </p:spPr>
        <p:txBody>
          <a:bodyPr/>
          <a:lstStyle/>
          <a:p>
            <a:fld id="{25913FC2-BC68-4063-BCF5-409F89408BE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F67FAA-9BC2-D6D1-BF18-AC8FC0FC3B3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724093"/>
            <a:ext cx="4156695" cy="2595659"/>
          </a:xfrm>
        </p:spPr>
        <p:txBody>
          <a:bodyPr>
            <a:normAutofit/>
          </a:bodyPr>
          <a:lstStyle/>
          <a:p>
            <a:r>
              <a:rPr lang="en-US" sz="1700" dirty="0"/>
              <a:t>Let’s look at the following areas:</a:t>
            </a:r>
          </a:p>
          <a:p>
            <a:r>
              <a:rPr lang="en-US" sz="1700" dirty="0"/>
              <a:t>1. Competence</a:t>
            </a:r>
          </a:p>
          <a:p>
            <a:r>
              <a:rPr lang="en-US" sz="1700" dirty="0"/>
              <a:t>2. Quality standards:</a:t>
            </a:r>
          </a:p>
          <a:p>
            <a:pPr marL="792163" lvl="1" indent="-342900"/>
            <a:r>
              <a:rPr lang="en-US" sz="1700" dirty="0"/>
              <a:t>Gateways</a:t>
            </a:r>
          </a:p>
          <a:p>
            <a:pPr marL="792163" lvl="1" indent="-342900"/>
            <a:r>
              <a:rPr lang="en-US" sz="1700" dirty="0" err="1"/>
              <a:t>Dutyholder</a:t>
            </a:r>
            <a:r>
              <a:rPr lang="en-US" sz="1700" dirty="0"/>
              <a:t> regime</a:t>
            </a:r>
          </a:p>
          <a:p>
            <a:pPr marL="342900" indent="-342900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5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65261-1699-4B42-4907-6021C02F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C470F6-C4C9-B813-D040-2AD6683BA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1D4E9-DA2A-AF56-3A9F-1D3A4549F37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103081"/>
            <a:ext cx="5266045" cy="942030"/>
          </a:xfrm>
        </p:spPr>
        <p:txBody>
          <a:bodyPr/>
          <a:lstStyle/>
          <a:p>
            <a:r>
              <a:rPr lang="en-GB" sz="1600" dirty="0"/>
              <a:t>A lot of work has been undertaken by a number of bodies to create a set a standards that </a:t>
            </a:r>
            <a:r>
              <a:rPr lang="en-GB" sz="1600" dirty="0" err="1"/>
              <a:t>dutyholders</a:t>
            </a:r>
            <a:r>
              <a:rPr lang="en-GB" sz="1600" dirty="0"/>
              <a:t> should comply with.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D01BB0-E357-0A43-BD11-BE9CBBFD611B}"/>
              </a:ext>
            </a:extLst>
          </p:cNvPr>
          <p:cNvSpPr/>
          <p:nvPr/>
        </p:nvSpPr>
        <p:spPr>
          <a:xfrm>
            <a:off x="6223819" y="2045111"/>
            <a:ext cx="5523017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These include the BSI and other trade organisations.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9715AA-3782-4A42-B12A-EE288D99CF33}"/>
              </a:ext>
            </a:extLst>
          </p:cNvPr>
          <p:cNvSpPr/>
          <p:nvPr/>
        </p:nvSpPr>
        <p:spPr>
          <a:xfrm flipH="1">
            <a:off x="593981" y="2586390"/>
            <a:ext cx="4951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Prior to publication of the detailed </a:t>
            </a:r>
            <a:r>
              <a:rPr lang="en-GB" sz="1600" dirty="0" err="1">
                <a:solidFill>
                  <a:schemeClr val="bg1"/>
                </a:solidFill>
              </a:rPr>
              <a:t>dutyholder</a:t>
            </a:r>
            <a:r>
              <a:rPr lang="en-GB" sz="1600" dirty="0">
                <a:solidFill>
                  <a:schemeClr val="bg1"/>
                </a:solidFill>
              </a:rPr>
              <a:t> obligations, the guidance being given was on the required competency thresholds, behaviours, ensuring knowledge of the relevant statutory and regulatory requirements and management processes.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F6665-89F5-5156-181E-D840DCC4DB45}"/>
              </a:ext>
            </a:extLst>
          </p:cNvPr>
          <p:cNvSpPr txBox="1"/>
          <p:nvPr/>
        </p:nvSpPr>
        <p:spPr>
          <a:xfrm>
            <a:off x="4080386" y="4149214"/>
            <a:ext cx="7747819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Building Regulations etc. (Amendment) (England) Regulations 2023 amend the 2010 Building Regulations by setting 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Obligations on a client to ensure compliance with Building Regulations;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Obligations on </a:t>
            </a:r>
            <a:r>
              <a:rPr lang="en-US" sz="1600" dirty="0" err="1">
                <a:solidFill>
                  <a:schemeClr val="bg1"/>
                </a:solidFill>
              </a:rPr>
              <a:t>dutyholders</a:t>
            </a:r>
            <a:r>
              <a:rPr lang="en-US" sz="1600" dirty="0">
                <a:solidFill>
                  <a:schemeClr val="bg1"/>
                </a:solidFill>
              </a:rPr>
              <a:t> to ensure that they are competent to undertake works.</a:t>
            </a:r>
          </a:p>
        </p:txBody>
      </p:sp>
    </p:spTree>
    <p:extLst>
      <p:ext uri="{BB962C8B-B14F-4D97-AF65-F5344CB8AC3E}">
        <p14:creationId xmlns:p14="http://schemas.microsoft.com/office/powerpoint/2010/main" val="11693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65261-1699-4B42-4907-6021C02F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Standards - Gateways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C470F6-C4C9-B813-D040-2AD6683BA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1D4E9-DA2A-AF56-3A9F-1D3A4549F37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6706" y="1168965"/>
            <a:ext cx="10978587" cy="4337100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Gateway One: At planning stage: Demonstrate that fire safety matters considered - in force from 1</a:t>
            </a:r>
            <a:r>
              <a:rPr lang="en-GB" sz="1600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 August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Gateway Two: Requirement to obtain BSR approval before construction starts - in force from 1</a:t>
            </a:r>
            <a:r>
              <a:rPr lang="en-GB" sz="1600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 October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Gateway Three: BSR must issue Completion Certificate before occupation - in force from 1</a:t>
            </a:r>
            <a:r>
              <a:rPr lang="en-GB" sz="1600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 October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DLUCH has issued three new Regulations implementing a more stringent building control regime for higher risk residential buildings: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The Building (Higher-Risk Buildings Procedures) (England) Regulations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The Building Regulations etc. (Amendment) (England) Regulations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The Building (Approved Inspectors etc. and Review of Decisions) (England) Regulations 2023</a:t>
            </a:r>
          </a:p>
          <a:p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These came into force on 1</a:t>
            </a:r>
            <a:r>
              <a:rPr lang="en-GB" sz="1600" baseline="30000" dirty="0">
                <a:solidFill>
                  <a:schemeClr val="accent2">
                    <a:lumMod val="50000"/>
                  </a:schemeClr>
                </a:solidFill>
              </a:rPr>
              <a:t>st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 October 2023. </a:t>
            </a:r>
          </a:p>
          <a:p>
            <a:endParaRPr lang="en-GB" sz="1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Headlines: BSR only Building Control authority for higher risk buildings (HRBs) and we now have details of the building control regime for HRBs, including what information must be provided in Gateway 2 and 3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3328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65261-1699-4B42-4907-6021C02F7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Standards - </a:t>
            </a:r>
            <a:r>
              <a:rPr lang="en-US" dirty="0" err="1"/>
              <a:t>Dutyholder</a:t>
            </a:r>
            <a:r>
              <a:rPr lang="en-US" dirty="0"/>
              <a:t> regime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C470F6-C4C9-B813-D040-2AD6683BA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1D4E9-DA2A-AF56-3A9F-1D3A4549F37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1493429"/>
            <a:ext cx="4329711" cy="1410546"/>
          </a:xfrm>
        </p:spPr>
        <p:txBody>
          <a:bodyPr/>
          <a:lstStyle/>
          <a:p>
            <a:r>
              <a:rPr lang="en-GB" sz="1600" b="1" dirty="0"/>
              <a:t>Purpose</a:t>
            </a:r>
          </a:p>
          <a:p>
            <a:pPr>
              <a:spcAft>
                <a:spcPts val="1200"/>
              </a:spcAft>
            </a:pPr>
            <a:r>
              <a:rPr lang="en-GB" sz="1600" dirty="0"/>
              <a:t>To provide “</a:t>
            </a:r>
            <a:r>
              <a:rPr lang="en-GB" sz="1600" b="1" dirty="0"/>
              <a:t>rigorous and demanding </a:t>
            </a:r>
            <a:r>
              <a:rPr lang="en-GB" sz="1600" b="1" dirty="0" err="1"/>
              <a:t>dutyholder</a:t>
            </a:r>
            <a:r>
              <a:rPr lang="en-GB" sz="1600" b="1" dirty="0"/>
              <a:t> roles</a:t>
            </a:r>
            <a:r>
              <a:rPr lang="en-GB" sz="1600" dirty="0"/>
              <a:t>” which were clear and which carried effective sanctions for poor performance.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B9D7A-31AC-152E-83A7-594382947011}"/>
              </a:ext>
            </a:extLst>
          </p:cNvPr>
          <p:cNvSpPr txBox="1"/>
          <p:nvPr/>
        </p:nvSpPr>
        <p:spPr>
          <a:xfrm>
            <a:off x="593981" y="3046412"/>
            <a:ext cx="5113483" cy="2616101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anchor="b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 err="1">
                <a:solidFill>
                  <a:srgbClr val="216487"/>
                </a:solidFill>
              </a:rPr>
              <a:t>Dutyholders</a:t>
            </a:r>
            <a:r>
              <a:rPr lang="en-GB" sz="1600" b="1" dirty="0">
                <a:solidFill>
                  <a:srgbClr val="216487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16487"/>
                </a:solidFill>
              </a:rPr>
              <a:t>Clients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16487"/>
                </a:solidFill>
              </a:rPr>
              <a:t>Principal Designer/Designer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16487"/>
                </a:solidFill>
              </a:rPr>
              <a:t>Principal Contractor/contractor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16487"/>
                </a:solidFill>
              </a:rPr>
              <a:t>Principal Accountable Person/Accountable person - any person who has, (</a:t>
            </a:r>
            <a:r>
              <a:rPr lang="en-GB" sz="1600" dirty="0" err="1">
                <a:solidFill>
                  <a:srgbClr val="216487"/>
                </a:solidFill>
              </a:rPr>
              <a:t>i</a:t>
            </a:r>
            <a:r>
              <a:rPr lang="en-GB" sz="1600" dirty="0">
                <a:solidFill>
                  <a:srgbClr val="216487"/>
                </a:solidFill>
              </a:rPr>
              <a:t>) the legal estate in possession of any common parts, or (ii) who has a repairing obligation under a lease or by statute (including the BSA 22) – see s. 72 BSA 22. </a:t>
            </a:r>
          </a:p>
        </p:txBody>
      </p:sp>
    </p:spTree>
    <p:extLst>
      <p:ext uri="{BB962C8B-B14F-4D97-AF65-F5344CB8AC3E}">
        <p14:creationId xmlns:p14="http://schemas.microsoft.com/office/powerpoint/2010/main" val="5999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629209-F0E5-CE98-B04F-8BB3511FA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Dutyholder</a:t>
            </a:r>
            <a:r>
              <a:rPr lang="en-US" dirty="0"/>
              <a:t> obligations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D2A36A-EC39-B01F-2342-834D1FC78C1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400549" y="1493428"/>
            <a:ext cx="7400926" cy="433922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Detailed obligations of clients, designers and contractors are to be contained in secondary legislation. These are now being published – see the Regulations mentioned on slide 5.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the new system encourage collaborative working and joint decision making?</a:t>
            </a:r>
          </a:p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Accountable person is  a new particularly important role. It is usually the organisation that owns or manages a HRB. Responsible for: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taking all reasonable steps to prevent a building safety risk, i.e. a fire safety risk or structural failure;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reducing seriousness of incident should one occur; 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 a case safety report – this must identify fire and structural safety risks and how risks are to be managed. 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Higher-Risk Buildings (Management of Safety Risks etc) (England) Regulations 2023: Details procedures which the BSR, principal Accountable Persons and Accountable Persons and residents must follow in the occupation phase of HRBs.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CFC56-BDC2-7C71-368F-6DA1AECCA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7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5761-F552-106E-90BB-411EBE09298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342900"/>
            <a:ext cx="6715707" cy="5489749"/>
          </a:xfrm>
        </p:spPr>
        <p:txBody>
          <a:bodyPr/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Sections 76-94 inclusive impose a number of non-delegable duties on the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dutyholders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many of which will relate to the Accountable Person. These include the following: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Completion certificate before occupation (s. 76).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Requirement of registration before occupation (s. 77).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Registration of higher risk buildings (s. 78).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Obligation to apply for Building Assessment Certificate (s. 79 – not in force).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Duty to display certain information (s. 82 – not in force).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Duty to produce assessment of building safety risk, including fire and structural safety (s. 83 – not yet in force).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Duty to prevent building safety risks (s. 84 – not in force).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Duty to prepare safety case report (s. 85 – not in force) and advise BSR of the same (s. 86 – not in force).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Duty to keep prescribed information (s. 88 – not in force) and provide prescribed information to the BSR (s. 87 – not in force).</a:t>
            </a:r>
          </a:p>
          <a:p>
            <a:pPr lvl="1"/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Duty to provide certain information to residents (ss. 91-93 inclusive – not in force).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03829-FCA0-2451-530F-5C9C991AA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44E50-B9D9-1B2A-6E51-A5AF540FB01A}"/>
              </a:ext>
            </a:extLst>
          </p:cNvPr>
          <p:cNvSpPr txBox="1"/>
          <p:nvPr/>
        </p:nvSpPr>
        <p:spPr>
          <a:xfrm>
            <a:off x="8543925" y="3154323"/>
            <a:ext cx="2718195" cy="1754326"/>
          </a:xfrm>
          <a:prstGeom prst="rect">
            <a:avLst/>
          </a:prstGeom>
          <a:solidFill>
            <a:srgbClr val="01475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Accountable Person will often also be the Responsible Person under The Regulatory Reform (Fire Safety) Order 2005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636AF-3159-818C-70C9-85A387EC8DC2}"/>
              </a:ext>
            </a:extLst>
          </p:cNvPr>
          <p:cNvSpPr txBox="1"/>
          <p:nvPr/>
        </p:nvSpPr>
        <p:spPr>
          <a:xfrm>
            <a:off x="8543925" y="442452"/>
            <a:ext cx="2718195" cy="1200329"/>
          </a:xfrm>
          <a:prstGeom prst="rect">
            <a:avLst/>
          </a:prstGeom>
          <a:solidFill>
            <a:srgbClr val="01475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Failure to comply may result in the Accountable </a:t>
            </a:r>
            <a:r>
              <a:rPr lang="en-GB" dirty="0">
                <a:solidFill>
                  <a:schemeClr val="bg1"/>
                </a:solidFill>
              </a:rPr>
              <a:t>P</a:t>
            </a:r>
            <a:r>
              <a:rPr lang="en-GB" sz="1800" dirty="0">
                <a:solidFill>
                  <a:schemeClr val="bg1"/>
                </a:solidFill>
              </a:rPr>
              <a:t>erson being convicted of a criminal offence.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54E0-9291-6559-C94F-BB23EB848AE5}"/>
              </a:ext>
            </a:extLst>
          </p:cNvPr>
          <p:cNvSpPr txBox="1"/>
          <p:nvPr/>
        </p:nvSpPr>
        <p:spPr>
          <a:xfrm>
            <a:off x="8543924" y="1769806"/>
            <a:ext cx="2718195" cy="120032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dirty="0"/>
              <a:t>Underpinned by new remedies available to, inter alia, BSR, DLUHC and residents.</a:t>
            </a:r>
          </a:p>
        </p:txBody>
      </p:sp>
    </p:spTree>
    <p:extLst>
      <p:ext uri="{BB962C8B-B14F-4D97-AF65-F5344CB8AC3E}">
        <p14:creationId xmlns:p14="http://schemas.microsoft.com/office/powerpoint/2010/main" val="3273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7D10-0136-7221-4B0A-F64293F5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2" y="2123090"/>
            <a:ext cx="9864468" cy="515007"/>
          </a:xfrm>
        </p:spPr>
        <p:txBody>
          <a:bodyPr/>
          <a:lstStyle/>
          <a:p>
            <a:r>
              <a:rPr lang="en-US" dirty="0"/>
              <a:t>Challenges and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25673-3D54-89B0-8264-4BF6C7D797F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3981" y="2900856"/>
            <a:ext cx="10093683" cy="2703192"/>
          </a:xfrm>
        </p:spPr>
        <p:txBody>
          <a:bodyPr>
            <a:normAutofit fontScale="70000" lnSpcReduction="20000"/>
          </a:bodyPr>
          <a:lstStyle/>
          <a:p>
            <a:r>
              <a:rPr lang="en-GB" sz="1600" dirty="0"/>
              <a:t>Arguably the government’s initial proposals for </a:t>
            </a:r>
            <a:r>
              <a:rPr lang="en-GB" sz="1600" dirty="0" err="1"/>
              <a:t>dutyholder</a:t>
            </a:r>
            <a:r>
              <a:rPr lang="en-GB" sz="1600" dirty="0"/>
              <a:t> obligations didn’t go far enough to create and foster a culture required for a meaningful level of collaboration, cooperation and transparency during the design and construction process.  </a:t>
            </a:r>
          </a:p>
          <a:p>
            <a:endParaRPr lang="en-GB" sz="1600" dirty="0"/>
          </a:p>
          <a:p>
            <a:r>
              <a:rPr lang="en-GB" sz="1600" dirty="0"/>
              <a:t>Latest Regulations contain obligations that are drafted as the need to take reasonable steps. Others are formulated as absolute requirements (i.e. a duty to </a:t>
            </a:r>
            <a:r>
              <a:rPr lang="en-GB" sz="1600" b="1" dirty="0"/>
              <a:t>ensure </a:t>
            </a:r>
            <a:r>
              <a:rPr lang="en-GB" sz="1600" dirty="0"/>
              <a:t>that that work is undertaken in accordance with requirements). There is also an obligation on </a:t>
            </a:r>
            <a:r>
              <a:rPr lang="en-GB" sz="1600" dirty="0" err="1"/>
              <a:t>dutyholders</a:t>
            </a:r>
            <a:r>
              <a:rPr lang="en-GB" sz="1600" dirty="0"/>
              <a:t> to consider whether other disciplines affect the performance of their obligations. In that way, the Regulations are attempting to create a culture of collaboration.</a:t>
            </a:r>
          </a:p>
          <a:p>
            <a:endParaRPr lang="en-GB" sz="1600" dirty="0"/>
          </a:p>
          <a:p>
            <a:r>
              <a:rPr lang="en-GB" sz="1600" dirty="0"/>
              <a:t>There are still many obstacles. These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new statutory and regulatory environment is extremely complicated.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Wording of standard forms will need to reconsidered and move away the </a:t>
            </a:r>
            <a:r>
              <a:rPr lang="en-GB" sz="1600"/>
              <a:t>traditional inverted </a:t>
            </a:r>
            <a:r>
              <a:rPr lang="en-GB" sz="1600" dirty="0"/>
              <a:t>risk pyramid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Will standard forms of contract/appointments expressly adopt these obligations to supplement liability under statute?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Availability of insurance and policy conditions.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Some in construction and insurance industries are slow to embrace the change of culture required. This will need to change, and the insurers will need to satisfy themselves of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43B92-3B17-09D5-AA82-082CB2336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5913FC2-BC68-4063-BCF5-409F89408BE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1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8131a59-9033-4473-9cb1-bbc900c20e35"/>
</p:tagLst>
</file>

<file path=ppt/theme/theme1.xml><?xml version="1.0" encoding="utf-8"?>
<a:theme xmlns:a="http://schemas.openxmlformats.org/drawingml/2006/main" name="Covers">
  <a:themeElements>
    <a:clrScheme name="Gallagher">
      <a:dk1>
        <a:sysClr val="windowText" lastClr="000000"/>
      </a:dk1>
      <a:lt1>
        <a:sysClr val="window" lastClr="FFFFFF"/>
      </a:lt1>
      <a:dk2>
        <a:srgbClr val="001537"/>
      </a:dk2>
      <a:lt2>
        <a:srgbClr val="E7E6E6"/>
      </a:lt2>
      <a:accent1>
        <a:srgbClr val="76B1E0"/>
      </a:accent1>
      <a:accent2>
        <a:srgbClr val="D0E2F3"/>
      </a:accent2>
      <a:accent3>
        <a:srgbClr val="24577F"/>
      </a:accent3>
      <a:accent4>
        <a:srgbClr val="E48A4B"/>
      </a:accent4>
      <a:accent5>
        <a:srgbClr val="D0B182"/>
      </a:accent5>
      <a:accent6>
        <a:srgbClr val="AAB05C"/>
      </a:accent6>
      <a:hlink>
        <a:srgbClr val="FEC040"/>
      </a:hlink>
      <a:folHlink>
        <a:srgbClr val="91969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le of Contents (ToC)">
  <a:themeElements>
    <a:clrScheme name="Custom 1">
      <a:dk1>
        <a:srgbClr val="000000"/>
      </a:dk1>
      <a:lt1>
        <a:srgbClr val="FFFFFF"/>
      </a:lt1>
      <a:dk2>
        <a:srgbClr val="001537"/>
      </a:dk2>
      <a:lt2>
        <a:srgbClr val="E7E6E6"/>
      </a:lt2>
      <a:accent1>
        <a:srgbClr val="76B1E0"/>
      </a:accent1>
      <a:accent2>
        <a:srgbClr val="D0E2F3"/>
      </a:accent2>
      <a:accent3>
        <a:srgbClr val="24577F"/>
      </a:accent3>
      <a:accent4>
        <a:srgbClr val="E48A4B"/>
      </a:accent4>
      <a:accent5>
        <a:srgbClr val="D0B182"/>
      </a:accent5>
      <a:accent6>
        <a:srgbClr val="AAB05C"/>
      </a:accent6>
      <a:hlink>
        <a:srgbClr val="1A1AFE"/>
      </a:hlink>
      <a:folHlink>
        <a:srgbClr val="919695"/>
      </a:folHlink>
    </a:clrScheme>
    <a:fontScheme name="Custom 26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e7bec6d6-c369-4501-ae49-d6c037caad2f">1. Pre-Renewal Review</Category>
    <Description0 xmlns="e7bec6d6-c369-4501-ae49-d6c037caad2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D50D204FA944B8690E06228811480" ma:contentTypeVersion="2" ma:contentTypeDescription="Create a new document." ma:contentTypeScope="" ma:versionID="4d8fec19b7724498d617da5c496b885b">
  <xsd:schema xmlns:xsd="http://www.w3.org/2001/XMLSchema" xmlns:xs="http://www.w3.org/2001/XMLSchema" xmlns:p="http://schemas.microsoft.com/office/2006/metadata/properties" xmlns:ns2="e7bec6d6-c369-4501-ae49-d6c037caad2f" targetNamespace="http://schemas.microsoft.com/office/2006/metadata/properties" ma:root="true" ma:fieldsID="37168cb7d6d2373df545b5c6c430cba5" ns2:_="">
    <xsd:import namespace="e7bec6d6-c369-4501-ae49-d6c037caad2f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ec6d6-c369-4501-ae49-d6c037caad2f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1. Pre-Renewal Review" ma:format="Dropdown" ma:internalName="Category">
      <xsd:simpleType>
        <xsd:restriction base="dms:Choice">
          <xsd:enumeration value="1. Pre-Renewal Review"/>
          <xsd:enumeration value="2. Market Prospectus"/>
          <xsd:enumeration value="3. Renewal Summary"/>
          <xsd:enumeration value="4. Useful Slides and Documents"/>
        </xsd:restriction>
      </xsd:simpleType>
    </xsd:element>
    <xsd:element name="Description0" ma:index="9" nillable="true" ma:displayName="Description" ma:description="Document description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AD6A39-61DB-47FA-BFD1-573BB10188E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7bec6d6-c369-4501-ae49-d6c037caad2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AC2531-A4E5-4CB6-B759-DD7582AA9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bec6d6-c369-4501-ae49-d6c037caad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B7D320-9C06-480E-94B9-4AE80FE0F9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19086</TotalTime>
  <Words>1391</Words>
  <Application>Microsoft Office PowerPoint</Application>
  <PresentationFormat>Widescreen</PresentationFormat>
  <Paragraphs>124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Wingdings</vt:lpstr>
      <vt:lpstr>Covers</vt:lpstr>
      <vt:lpstr>Table of Contents (ToC)</vt:lpstr>
      <vt:lpstr>Constructing Excellence Summit </vt:lpstr>
      <vt:lpstr>Objectives on the new statutory and regulatory regime</vt:lpstr>
      <vt:lpstr>Where are we? </vt:lpstr>
      <vt:lpstr>Competence</vt:lpstr>
      <vt:lpstr>Quality Standards - Gateways</vt:lpstr>
      <vt:lpstr>Quality Standards - Dutyholder regime</vt:lpstr>
      <vt:lpstr>Dutyholder obligations</vt:lpstr>
      <vt:lpstr>PowerPoint Presentation</vt:lpstr>
      <vt:lpstr>Challenges and uncertainties</vt:lpstr>
      <vt:lpstr>Response from the industry and insurers</vt:lpstr>
      <vt:lpstr>Response from the industry and insurers</vt:lpstr>
      <vt:lpstr>Government backed PO scheme for EWS1 assessors</vt:lpstr>
      <vt:lpstr>Opportunities</vt:lpstr>
      <vt:lpstr>Essential steps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Pre-Renewal Review Template</dc:title>
  <dc:creator>Richard Newman</dc:creator>
  <cp:lastModifiedBy>Chris Doran</cp:lastModifiedBy>
  <cp:revision>949</cp:revision>
  <dcterms:created xsi:type="dcterms:W3CDTF">2020-11-24T12:11:38Z</dcterms:created>
  <dcterms:modified xsi:type="dcterms:W3CDTF">2023-10-12T09:08:43Z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0x010100D84D50D204FA944B8690E06228811480</vt:lpwstr>
  </property>
</Properties>
</file>