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  <p:sldMasterId id="2147483740" r:id="rId3"/>
  </p:sldMasterIdLst>
  <p:notesMasterIdLst>
    <p:notesMasterId r:id="rId20"/>
  </p:notesMasterIdLst>
  <p:handoutMasterIdLst>
    <p:handoutMasterId r:id="rId21"/>
  </p:handoutMasterIdLst>
  <p:sldIdLst>
    <p:sldId id="278" r:id="rId4"/>
    <p:sldId id="310" r:id="rId5"/>
    <p:sldId id="280" r:id="rId6"/>
    <p:sldId id="307" r:id="rId7"/>
    <p:sldId id="287" r:id="rId8"/>
    <p:sldId id="273" r:id="rId9"/>
    <p:sldId id="311" r:id="rId10"/>
    <p:sldId id="306" r:id="rId11"/>
    <p:sldId id="316" r:id="rId12"/>
    <p:sldId id="298" r:id="rId13"/>
    <p:sldId id="300" r:id="rId14"/>
    <p:sldId id="301" r:id="rId15"/>
    <p:sldId id="302" r:id="rId16"/>
    <p:sldId id="303" r:id="rId17"/>
    <p:sldId id="304" r:id="rId18"/>
    <p:sldId id="315" r:id="rId19"/>
  </p:sldIdLst>
  <p:sldSz cx="9144000" cy="6858000" type="screen4x3"/>
  <p:notesSz cx="6889750" cy="100218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799">
          <p15:clr>
            <a:srgbClr val="A4A3A4"/>
          </p15:clr>
        </p15:guide>
        <p15:guide id="3" orient="horz" pos="73">
          <p15:clr>
            <a:srgbClr val="A4A3A4"/>
          </p15:clr>
        </p15:guide>
        <p15:guide id="4" pos="2880">
          <p15:clr>
            <a:srgbClr val="A4A3A4"/>
          </p15:clr>
        </p15:guide>
        <p15:guide id="5" pos="1338">
          <p15:clr>
            <a:srgbClr val="A4A3A4"/>
          </p15:clr>
        </p15:guide>
        <p15:guide id="6" pos="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569" autoAdjust="0"/>
    <p:restoredTop sz="94591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orient="horz" pos="799"/>
        <p:guide orient="horz" pos="73"/>
        <p:guide pos="2880"/>
        <p:guide pos="1338"/>
        <p:guide pos="68"/>
      </p:guideLst>
    </p:cSldViewPr>
  </p:slideViewPr>
  <p:outlineViewPr>
    <p:cViewPr>
      <p:scale>
        <a:sx n="33" d="100"/>
        <a:sy n="33" d="100"/>
      </p:scale>
      <p:origin x="0" y="-796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5558" cy="5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73" tIns="46237" rIns="92473" bIns="462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4194" y="1"/>
            <a:ext cx="2985558" cy="5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73" tIns="46237" rIns="92473" bIns="462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794"/>
            <a:ext cx="2985558" cy="5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73" tIns="46237" rIns="92473" bIns="462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4194" y="9520794"/>
            <a:ext cx="2985558" cy="5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73" tIns="46237" rIns="92473" bIns="462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92B5C9-FAB6-4481-9E36-8792C4F922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260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5558" cy="5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73" tIns="46237" rIns="92473" bIns="462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4194" y="1"/>
            <a:ext cx="2985558" cy="5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73" tIns="46237" rIns="92473" bIns="462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2475"/>
            <a:ext cx="5006975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634" y="4760399"/>
            <a:ext cx="5052483" cy="45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73" tIns="46237" rIns="92473" bIns="462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0794"/>
            <a:ext cx="2985558" cy="5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73" tIns="46237" rIns="92473" bIns="462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4194" y="9520794"/>
            <a:ext cx="2985558" cy="5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73" tIns="46237" rIns="92473" bIns="462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58F0A-46E1-46BA-A227-29EC4BE495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32744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58F0A-46E1-46BA-A227-29EC4BE4955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523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58F0A-46E1-46BA-A227-29EC4BE4955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081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58F0A-46E1-46BA-A227-29EC4BE4955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472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58F0A-46E1-46BA-A227-29EC4BE4955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937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9176777-AFC6-4ED9-9369-D6E6BD1608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47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170AFD5-079E-424A-815E-9CA00A382D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0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576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576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F934BF6-0CCC-4B02-BFDF-EA263ACE40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571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D338-4579-41B7-A812-A46D4D3E0C87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8EFD-FC4B-4DAC-A30D-BA874B372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359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D338-4579-41B7-A812-A46D4D3E0C87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8EFD-FC4B-4DAC-A30D-BA874B372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196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D338-4579-41B7-A812-A46D4D3E0C87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8EFD-FC4B-4DAC-A30D-BA874B372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952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D338-4579-41B7-A812-A46D4D3E0C87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8EFD-FC4B-4DAC-A30D-BA874B372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873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D338-4579-41B7-A812-A46D4D3E0C87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8EFD-FC4B-4DAC-A30D-BA874B372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369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D338-4579-41B7-A812-A46D4D3E0C87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8EFD-FC4B-4DAC-A30D-BA874B372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574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D338-4579-41B7-A812-A46D4D3E0C87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8EFD-FC4B-4DAC-A30D-BA874B372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556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D338-4579-41B7-A812-A46D4D3E0C87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8EFD-FC4B-4DAC-A30D-BA874B372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93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218DBD7-C6FE-41FB-9D50-26CD8A0232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480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D338-4579-41B7-A812-A46D4D3E0C87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8EFD-FC4B-4DAC-A30D-BA874B372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734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D338-4579-41B7-A812-A46D4D3E0C87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8EFD-FC4B-4DAC-A30D-BA874B372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2794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D338-4579-41B7-A812-A46D4D3E0C87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8EFD-FC4B-4DAC-A30D-BA874B372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50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5A9F2D0-3336-4B55-A9DC-DB2A1E6A12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91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49500"/>
            <a:ext cx="4038600" cy="3776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49500"/>
            <a:ext cx="4038600" cy="3776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61BEDFF-5639-4670-AAAF-1736BB9C19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2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377EB5D-168F-4C9F-946E-E95984CDE1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40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41129ED-1C9D-4DB9-8936-1E607FEA9E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023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F7A7846-3FB3-4956-B8AA-AAB3EE0A67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83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1FC3960-8C5F-4CF0-A52D-F8FA973805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3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5364265-4039-4F13-8ED2-B90F608F1C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7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87900" y="549275"/>
            <a:ext cx="383857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49500"/>
            <a:ext cx="8229600" cy="377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fld id="{B3A9E752-F8E4-4B3C-8BE9-324F024DF0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7D338-4579-41B7-A812-A46D4D3E0C87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78EFD-FC4B-4DAC-A30D-BA874B372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03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484784"/>
            <a:ext cx="8784976" cy="1470025"/>
          </a:xfrm>
        </p:spPr>
        <p:txBody>
          <a:bodyPr anchor="t"/>
          <a:lstStyle/>
          <a:p>
            <a:pPr algn="ctr"/>
            <a:r>
              <a:rPr lang="en-GB" dirty="0" smtClean="0"/>
              <a:t>Building a Safer Future : </a:t>
            </a:r>
            <a:br>
              <a:rPr lang="en-GB" dirty="0" smtClean="0"/>
            </a:br>
            <a:r>
              <a:rPr lang="en-GB" sz="2800" b="1" dirty="0" smtClean="0"/>
              <a:t>Fire Safety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b="1" dirty="0" smtClean="0"/>
              <a:t>Time to Rethink, Reset and take Responsibility</a:t>
            </a:r>
            <a:br>
              <a:rPr lang="en-GB" sz="2800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dirty="0" smtClean="0"/>
              <a:t>18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</a:t>
            </a:r>
            <a:r>
              <a:rPr lang="en-GB" sz="2400" dirty="0" smtClean="0"/>
              <a:t>October 2023</a:t>
            </a:r>
            <a:endParaRPr lang="en-GB" sz="2400" dirty="0"/>
          </a:p>
          <a:p>
            <a:r>
              <a:rPr lang="en-GB" sz="2400" dirty="0" smtClean="0"/>
              <a:t>Dame Judith Hackitt DBE FREng </a:t>
            </a:r>
          </a:p>
          <a:p>
            <a:r>
              <a:rPr lang="en-GB" sz="2400" dirty="0" smtClean="0"/>
              <a:t>Constructing </a:t>
            </a:r>
            <a:r>
              <a:rPr lang="en-GB" sz="2400" smtClean="0"/>
              <a:t>Excellence Conference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07510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in driving culture change ahead of regulatory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Learnings from Industry Safety Steering Group</a:t>
            </a:r>
          </a:p>
          <a:p>
            <a:pPr lvl="1"/>
            <a:r>
              <a:rPr lang="en-GB" dirty="0" smtClean="0"/>
              <a:t>Progress on all fronts and pace is accelerating now that regulation is in sight</a:t>
            </a:r>
          </a:p>
          <a:p>
            <a:pPr lvl="1"/>
            <a:r>
              <a:rPr lang="en-GB" dirty="0" smtClean="0"/>
              <a:t>But some are still waiting to be told what to do and asking for detail</a:t>
            </a:r>
          </a:p>
          <a:p>
            <a:pPr lvl="1"/>
            <a:r>
              <a:rPr lang="en-GB" dirty="0" smtClean="0"/>
              <a:t>Industry leadership is emerging but not fast enough and not enough of it</a:t>
            </a:r>
          </a:p>
          <a:p>
            <a:pPr lvl="1"/>
            <a:r>
              <a:rPr lang="en-GB" dirty="0" smtClean="0"/>
              <a:t>Insurance and Financial markets are now alert/sensitised to concerns</a:t>
            </a:r>
          </a:p>
          <a:p>
            <a:pPr lvl="2"/>
            <a:r>
              <a:rPr lang="en-GB" dirty="0" smtClean="0"/>
              <a:t>Loss of trust and confidence</a:t>
            </a:r>
          </a:p>
          <a:p>
            <a:pPr lvl="1"/>
            <a:r>
              <a:rPr lang="en-GB" dirty="0" smtClean="0"/>
              <a:t>Market solutions are being developed which will support the thrust of regulation and recognise those who can be trusted</a:t>
            </a:r>
          </a:p>
          <a:p>
            <a:pPr lvl="1"/>
            <a:r>
              <a:rPr lang="en-GB" dirty="0" smtClean="0"/>
              <a:t>Challenges of new build and existing stock are different and must be handled differently</a:t>
            </a:r>
          </a:p>
          <a:p>
            <a:pPr lvl="1"/>
            <a:r>
              <a:rPr lang="en-GB" dirty="0" smtClean="0"/>
              <a:t>Professional competence is fundamental – not enough to know your own job/trade but need to understand impact on system integrity overall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419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key features of the future Building Safety 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776663"/>
          </a:xfrm>
        </p:spPr>
        <p:txBody>
          <a:bodyPr/>
          <a:lstStyle/>
          <a:p>
            <a:r>
              <a:rPr lang="en-GB" sz="1400" dirty="0" smtClean="0"/>
              <a:t>Focus on demonstrating safety and fitness for purpose of buildings for use and occupation across the whole industry</a:t>
            </a:r>
          </a:p>
          <a:p>
            <a:r>
              <a:rPr lang="en-GB" sz="1400" dirty="0" smtClean="0"/>
              <a:t>Safety case regime for higher risk buildings – makes people think about what might happen and how to manage consequences</a:t>
            </a:r>
          </a:p>
          <a:p>
            <a:r>
              <a:rPr lang="en-GB" sz="1400" dirty="0" smtClean="0"/>
              <a:t>Gateways at design and commissioning stage</a:t>
            </a:r>
          </a:p>
          <a:p>
            <a:pPr lvl="1"/>
            <a:r>
              <a:rPr lang="en-GB" sz="1400" dirty="0" smtClean="0"/>
              <a:t>Not enough to say what you intend to build</a:t>
            </a:r>
          </a:p>
          <a:p>
            <a:pPr lvl="1"/>
            <a:r>
              <a:rPr lang="en-GB" sz="1400" dirty="0" smtClean="0"/>
              <a:t>Must demonstrate what has been built based on evidence and proof</a:t>
            </a:r>
          </a:p>
          <a:p>
            <a:r>
              <a:rPr lang="en-GB" sz="1400" dirty="0" smtClean="0"/>
              <a:t>Supply chain needs to be ready and able to provide data and performance  accreditation</a:t>
            </a:r>
          </a:p>
          <a:p>
            <a:pPr lvl="1"/>
            <a:r>
              <a:rPr lang="en-GB" sz="1400" dirty="0" smtClean="0"/>
              <a:t>Collaboration and data sharing</a:t>
            </a:r>
          </a:p>
          <a:p>
            <a:pPr lvl="1"/>
            <a:r>
              <a:rPr lang="en-GB" sz="1400" dirty="0" smtClean="0"/>
              <a:t>Standardised system(s)</a:t>
            </a:r>
          </a:p>
          <a:p>
            <a:pPr lvl="1"/>
            <a:r>
              <a:rPr lang="en-GB" sz="1400" dirty="0" smtClean="0"/>
              <a:t>Performance testing</a:t>
            </a:r>
          </a:p>
          <a:p>
            <a:pPr lvl="1"/>
            <a:r>
              <a:rPr lang="en-GB" sz="1400" dirty="0" smtClean="0"/>
              <a:t>Less substitution</a:t>
            </a:r>
          </a:p>
          <a:p>
            <a:pPr lvl="1"/>
            <a:r>
              <a:rPr lang="en-GB" sz="1400" dirty="0" smtClean="0"/>
              <a:t>Advice on use and application from competent persons</a:t>
            </a:r>
          </a:p>
          <a:p>
            <a:pPr lvl="1"/>
            <a:r>
              <a:rPr lang="en-GB" sz="1400" dirty="0" smtClean="0"/>
              <a:t>Regular integrity checks</a:t>
            </a:r>
          </a:p>
          <a:p>
            <a:pPr lvl="1"/>
            <a:r>
              <a:rPr lang="en-GB" sz="1400" dirty="0" smtClean="0"/>
              <a:t>“Product stewardship”</a:t>
            </a:r>
          </a:p>
          <a:p>
            <a:pPr lvl="1"/>
            <a:endParaRPr lang="en-GB" sz="1400" dirty="0"/>
          </a:p>
          <a:p>
            <a:r>
              <a:rPr lang="en-GB" sz="1400" b="1" i="1" dirty="0" smtClean="0"/>
              <a:t>All of these are about cultural change and new thinking -  not rules and regulation but Responsible and Ethical Behaviour</a:t>
            </a:r>
          </a:p>
        </p:txBody>
      </p:sp>
    </p:spTree>
    <p:extLst>
      <p:ext uri="{BB962C8B-B14F-4D97-AF65-F5344CB8AC3E}">
        <p14:creationId xmlns:p14="http://schemas.microsoft.com/office/powerpoint/2010/main" val="3251210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Build – getting the system right for the 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Requires a digital approach – the sector must catch up with what is commonplace in other sectors</a:t>
            </a:r>
          </a:p>
          <a:p>
            <a:r>
              <a:rPr lang="en-GB" dirty="0" smtClean="0"/>
              <a:t>Assurance and proof of quality will be required by </a:t>
            </a:r>
            <a:r>
              <a:rPr lang="en-GB" dirty="0" smtClean="0"/>
              <a:t>clients – including product assurance</a:t>
            </a:r>
            <a:endParaRPr lang="en-GB" dirty="0" smtClean="0"/>
          </a:p>
          <a:p>
            <a:r>
              <a:rPr lang="en-GB" dirty="0" smtClean="0"/>
              <a:t>“Value Engineering” will not be about cost reduction but delivering quality, value and resilience</a:t>
            </a:r>
          </a:p>
          <a:p>
            <a:r>
              <a:rPr lang="en-GB" dirty="0" smtClean="0"/>
              <a:t>Building owners, occupiers and financers will demand proof of quality and competence</a:t>
            </a:r>
          </a:p>
          <a:p>
            <a:r>
              <a:rPr lang="en-GB" dirty="0" smtClean="0"/>
              <a:t>A once in a generation opportunity to leave the race to the bottom behind and change industry practice for good </a:t>
            </a:r>
          </a:p>
          <a:p>
            <a:r>
              <a:rPr lang="en-GB" dirty="0" smtClean="0"/>
              <a:t>Setting new standards </a:t>
            </a:r>
            <a:r>
              <a:rPr lang="en-GB" dirty="0" err="1" smtClean="0"/>
              <a:t>eg</a:t>
            </a:r>
            <a:r>
              <a:rPr lang="en-GB" dirty="0" smtClean="0"/>
              <a:t> 2 staircases</a:t>
            </a:r>
          </a:p>
        </p:txBody>
      </p:sp>
    </p:spTree>
    <p:extLst>
      <p:ext uri="{BB962C8B-B14F-4D97-AF65-F5344CB8AC3E}">
        <p14:creationId xmlns:p14="http://schemas.microsoft.com/office/powerpoint/2010/main" val="1867664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Existing Building stock – a more complex issue to address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different challenge to assess and address what we already have</a:t>
            </a:r>
          </a:p>
          <a:p>
            <a:r>
              <a:rPr lang="en-GB" dirty="0" smtClean="0"/>
              <a:t>High rise/high risk existing buildings are within scope of new regulatory regime</a:t>
            </a:r>
          </a:p>
          <a:p>
            <a:r>
              <a:rPr lang="en-GB" dirty="0" smtClean="0"/>
              <a:t>Requirement to make improvements but in a proportionate way</a:t>
            </a:r>
          </a:p>
          <a:p>
            <a:r>
              <a:rPr lang="en-GB" dirty="0" smtClean="0"/>
              <a:t>Defending past poor practice not helpful</a:t>
            </a:r>
          </a:p>
          <a:p>
            <a:r>
              <a:rPr lang="en-GB" dirty="0" smtClean="0"/>
              <a:t>Not knowing is not an excuse</a:t>
            </a:r>
          </a:p>
          <a:p>
            <a:r>
              <a:rPr lang="en-GB" dirty="0" smtClean="0"/>
              <a:t>Need to rebuild confidence and trust</a:t>
            </a:r>
          </a:p>
          <a:p>
            <a:r>
              <a:rPr lang="en-GB" dirty="0" smtClean="0"/>
              <a:t>Proportionality, resident engagement and new thinking are </a:t>
            </a:r>
            <a:r>
              <a:rPr lang="en-GB" dirty="0" smtClean="0"/>
              <a:t>key</a:t>
            </a:r>
          </a:p>
          <a:p>
            <a:r>
              <a:rPr lang="en-GB" dirty="0" smtClean="0"/>
              <a:t>Buildings in occupation will become a key focus of the new regulator from 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95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must be fundamental and across all buildings….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My review focused on addressing buildings where there is the highest potential for loss of life in a fire or other catastrophic failure</a:t>
            </a:r>
          </a:p>
          <a:p>
            <a:pPr lvl="1"/>
            <a:r>
              <a:rPr lang="en-GB" dirty="0" smtClean="0"/>
              <a:t>Height is a blunt proxy for risk </a:t>
            </a:r>
          </a:p>
          <a:p>
            <a:pPr lvl="1"/>
            <a:r>
              <a:rPr lang="en-GB" dirty="0" smtClean="0"/>
              <a:t>Vulnerability of residents</a:t>
            </a:r>
          </a:p>
          <a:p>
            <a:pPr lvl="1"/>
            <a:r>
              <a:rPr lang="en-GB" dirty="0" smtClean="0"/>
              <a:t>Building use/purpose  (hospitals/care homes/halls of residence)</a:t>
            </a:r>
          </a:p>
          <a:p>
            <a:r>
              <a:rPr lang="en-GB" dirty="0" smtClean="0"/>
              <a:t>Feeling safe in one’s home is everyone’s right irrespective of type of dwelling</a:t>
            </a:r>
          </a:p>
          <a:p>
            <a:r>
              <a:rPr lang="en-GB" dirty="0" smtClean="0"/>
              <a:t>Basing our new regulatory regime on risk means just that – a proportionate approach to risk, not gaming of thresholds – behaviours and competences must also reflect that</a:t>
            </a:r>
          </a:p>
          <a:p>
            <a:r>
              <a:rPr lang="en-GB" dirty="0" smtClean="0"/>
              <a:t>Competence and Quality Assurance must become part of the new culture in all of Construction</a:t>
            </a:r>
          </a:p>
        </p:txBody>
      </p:sp>
    </p:spTree>
    <p:extLst>
      <p:ext uri="{BB962C8B-B14F-4D97-AF65-F5344CB8AC3E}">
        <p14:creationId xmlns:p14="http://schemas.microsoft.com/office/powerpoint/2010/main" val="4107594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is coming – and there will be more to follow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regulatory regime in England is changing on Building safety</a:t>
            </a:r>
          </a:p>
          <a:p>
            <a:r>
              <a:rPr lang="en-GB" dirty="0" smtClean="0"/>
              <a:t>Effective regulation of Products remains a weak link in the system and </a:t>
            </a:r>
            <a:r>
              <a:rPr lang="en-GB" dirty="0" smtClean="0"/>
              <a:t>work is underway to reform the system</a:t>
            </a:r>
          </a:p>
          <a:p>
            <a:r>
              <a:rPr lang="en-GB" dirty="0" smtClean="0"/>
              <a:t>We will all continue to learn as the new regime beds in</a:t>
            </a:r>
          </a:p>
          <a:p>
            <a:r>
              <a:rPr lang="en-GB" dirty="0" smtClean="0"/>
              <a:t>New challenges will inevitably  come along and need to be dealt with – RAAC, EVs in underground carparks</a:t>
            </a:r>
          </a:p>
          <a:p>
            <a:r>
              <a:rPr lang="en-GB" dirty="0" smtClean="0"/>
              <a:t>Record keeping, proof and information sharing must become part of the norm for everyone including designers and product suppliers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68558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to Rethink and Reset and act Responsibly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Recognise the change of </a:t>
            </a:r>
            <a:r>
              <a:rPr lang="en-GB" dirty="0" err="1" smtClean="0"/>
              <a:t>mindset</a:t>
            </a:r>
            <a:r>
              <a:rPr lang="en-GB" dirty="0" smtClean="0"/>
              <a:t> required from everyone</a:t>
            </a:r>
          </a:p>
          <a:p>
            <a:r>
              <a:rPr lang="en-GB" dirty="0" smtClean="0"/>
              <a:t>Commit to being part of creating a new and effective system which people can trust</a:t>
            </a:r>
          </a:p>
          <a:p>
            <a:r>
              <a:rPr lang="en-GB" dirty="0" smtClean="0"/>
              <a:t>Work collaboratively and show leadership – don’t wait to be told</a:t>
            </a:r>
          </a:p>
          <a:p>
            <a:r>
              <a:rPr lang="en-GB" dirty="0" smtClean="0"/>
              <a:t>Everyone has an important part to play in delivering Integrity of buildings</a:t>
            </a:r>
          </a:p>
          <a:p>
            <a:r>
              <a:rPr lang="en-GB" dirty="0" smtClean="0"/>
              <a:t>NEVER forget WHY we are doing </a:t>
            </a:r>
            <a:r>
              <a:rPr lang="en-GB" dirty="0" smtClean="0"/>
              <a:t>this</a:t>
            </a:r>
          </a:p>
          <a:p>
            <a:r>
              <a:rPr lang="en-GB" dirty="0" smtClean="0"/>
              <a:t>Focus on collaboration and working together to deliver the right outcomes not on pointing the finger at others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Thank you!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18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764704"/>
            <a:ext cx="42484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B0F0"/>
                </a:solidFill>
              </a:rPr>
              <a:t>In June six years ago we were all in a state of shock and horror at what had just happened…….</a:t>
            </a:r>
            <a:endParaRPr lang="en-GB" sz="2800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964" y="2764536"/>
            <a:ext cx="4455372" cy="311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4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549275"/>
            <a:ext cx="4486523" cy="1069975"/>
          </a:xfrm>
        </p:spPr>
        <p:txBody>
          <a:bodyPr/>
          <a:lstStyle/>
          <a:p>
            <a:r>
              <a:rPr lang="en-GB" dirty="0" smtClean="0"/>
              <a:t>Six long years since the tragedy and when my review started in the wake of Grenfell Tower…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76663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smtClean="0"/>
              <a:t>Timeline</a:t>
            </a:r>
          </a:p>
          <a:p>
            <a:pPr marL="0" indent="0">
              <a:buNone/>
            </a:pPr>
            <a:r>
              <a:rPr lang="en-GB" sz="2000" b="1" dirty="0" smtClean="0"/>
              <a:t>.    </a:t>
            </a:r>
            <a:r>
              <a:rPr lang="en-GB" sz="2000" dirty="0" smtClean="0"/>
              <a:t>July 2017 - Public Inquiry announced - ongoing</a:t>
            </a:r>
          </a:p>
          <a:p>
            <a:r>
              <a:rPr lang="en-GB" sz="2000" dirty="0" smtClean="0"/>
              <a:t>August 2017 </a:t>
            </a:r>
            <a:r>
              <a:rPr lang="en-GB" sz="2000" dirty="0"/>
              <a:t>– </a:t>
            </a:r>
            <a:r>
              <a:rPr lang="en-GB" sz="2000" dirty="0" smtClean="0"/>
              <a:t> Started Independent Review of Building Regulations and Fire Safety </a:t>
            </a:r>
          </a:p>
          <a:p>
            <a:r>
              <a:rPr lang="en-GB" sz="2000" dirty="0" smtClean="0"/>
              <a:t>May 2018 </a:t>
            </a:r>
            <a:r>
              <a:rPr lang="en-GB" sz="2000" dirty="0"/>
              <a:t>– </a:t>
            </a:r>
            <a:r>
              <a:rPr lang="en-GB" sz="2000" dirty="0" smtClean="0"/>
              <a:t> Final </a:t>
            </a:r>
            <a:r>
              <a:rPr lang="en-GB" sz="2000" dirty="0"/>
              <a:t>Report </a:t>
            </a:r>
            <a:r>
              <a:rPr lang="en-GB" sz="2000" dirty="0" smtClean="0"/>
              <a:t>published </a:t>
            </a:r>
          </a:p>
          <a:p>
            <a:r>
              <a:rPr lang="en-GB" sz="2000" dirty="0" smtClean="0"/>
              <a:t>July 2018 Industry Safety Steering Group established</a:t>
            </a:r>
          </a:p>
          <a:p>
            <a:r>
              <a:rPr lang="en-GB" sz="2000" dirty="0" smtClean="0"/>
              <a:t>Late 2019 new Building Safety Regulator  and Construction Products Regulator announced</a:t>
            </a:r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000" dirty="0" smtClean="0"/>
              <a:t>April 2022 Building Safety Act receives Royal Assent</a:t>
            </a:r>
          </a:p>
          <a:p>
            <a:r>
              <a:rPr lang="en-GB" sz="2000" dirty="0" smtClean="0"/>
              <a:t>October 2023 Registration of all buildings in scope</a:t>
            </a:r>
          </a:p>
          <a:p>
            <a:r>
              <a:rPr lang="en-GB" sz="2000" dirty="0" smtClean="0"/>
              <a:t>April 2024 Act takes full effect</a:t>
            </a:r>
          </a:p>
        </p:txBody>
      </p:sp>
    </p:spTree>
    <p:extLst>
      <p:ext uri="{BB962C8B-B14F-4D97-AF65-F5344CB8AC3E}">
        <p14:creationId xmlns:p14="http://schemas.microsoft.com/office/powerpoint/2010/main" val="4260176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world has changed in the meantime </a:t>
            </a:r>
            <a:br>
              <a:rPr lang="en-GB" dirty="0" smtClean="0"/>
            </a:br>
            <a:r>
              <a:rPr lang="en-GB" dirty="0" smtClean="0"/>
              <a:t>- and will continue to do so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Brexit, Covid 19, Climate </a:t>
            </a:r>
            <a:r>
              <a:rPr lang="en-GB" dirty="0" smtClean="0"/>
              <a:t>change and its </a:t>
            </a:r>
            <a:r>
              <a:rPr lang="en-GB" dirty="0" smtClean="0"/>
              <a:t>impacts, concern </a:t>
            </a:r>
            <a:r>
              <a:rPr lang="en-GB" dirty="0" smtClean="0"/>
              <a:t>about serious health risks in </a:t>
            </a:r>
            <a:r>
              <a:rPr lang="en-GB" dirty="0" smtClean="0"/>
              <a:t>buildings, political uncertainty, inflation, RAAC …. The list is endless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Building safety is now also about quality and resilience – it is our collective responsibility to fix these issues for the long term</a:t>
            </a:r>
          </a:p>
          <a:p>
            <a:r>
              <a:rPr lang="en-GB" dirty="0" smtClean="0"/>
              <a:t>Every element of every building has a part to play</a:t>
            </a:r>
          </a:p>
          <a:p>
            <a:r>
              <a:rPr lang="en-GB" dirty="0" smtClean="0"/>
              <a:t>Requires many champions to maintain focus and </a:t>
            </a:r>
            <a:r>
              <a:rPr lang="en-GB" dirty="0" smtClean="0"/>
              <a:t>drive</a:t>
            </a:r>
          </a:p>
          <a:p>
            <a:r>
              <a:rPr lang="en-GB" dirty="0" smtClean="0"/>
              <a:t>Long journey to get here but much more to come </a:t>
            </a:r>
          </a:p>
          <a:p>
            <a:endParaRPr lang="en-GB" dirty="0"/>
          </a:p>
          <a:p>
            <a:r>
              <a:rPr lang="en-GB" dirty="0" smtClean="0"/>
              <a:t>This is a journey not a one off change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1808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864" y="549275"/>
            <a:ext cx="5278611" cy="1069975"/>
          </a:xfrm>
        </p:spPr>
        <p:txBody>
          <a:bodyPr/>
          <a:lstStyle/>
          <a:p>
            <a:r>
              <a:rPr lang="en-GB" dirty="0" smtClean="0"/>
              <a:t>On Building Safety – My review </a:t>
            </a:r>
            <a:r>
              <a:rPr lang="en-GB" dirty="0" smtClean="0"/>
              <a:t>showed in 2018 </a:t>
            </a:r>
            <a:r>
              <a:rPr lang="en-GB" dirty="0" smtClean="0"/>
              <a:t>a system that was broken, not </a:t>
            </a:r>
            <a:r>
              <a:rPr lang="en-GB" dirty="0"/>
              <a:t>fit for </a:t>
            </a:r>
            <a:r>
              <a:rPr lang="en-GB" dirty="0" smtClean="0"/>
              <a:t>purpose and had to be fixed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/>
              <a:t>Diagnosis of the problem</a:t>
            </a:r>
          </a:p>
          <a:p>
            <a:r>
              <a:rPr lang="en-GB" sz="1400" dirty="0" smtClean="0"/>
              <a:t>The existing regulatory system for ensuring fire safety in high rise and complex buildings was weak and ineffective with little or no enforcement – a new regulator was needed.</a:t>
            </a:r>
          </a:p>
          <a:p>
            <a:r>
              <a:rPr lang="en-GB" sz="1400" dirty="0" smtClean="0"/>
              <a:t>Industry behaviour was characterised as a “race to the bottom” with significant evidence of gaming the system</a:t>
            </a:r>
          </a:p>
          <a:p>
            <a:r>
              <a:rPr lang="en-GB" sz="1400" dirty="0" smtClean="0"/>
              <a:t>Conflicts of interest abounded</a:t>
            </a:r>
          </a:p>
          <a:p>
            <a:r>
              <a:rPr lang="en-GB" sz="1400" dirty="0" smtClean="0"/>
              <a:t>Design, change management and record keeping was poor, both during construction, occupation and refurbishment</a:t>
            </a:r>
          </a:p>
          <a:p>
            <a:r>
              <a:rPr lang="en-GB" sz="1400" dirty="0" smtClean="0"/>
              <a:t>Experts were not listened to, Residents were not listened to</a:t>
            </a:r>
          </a:p>
          <a:p>
            <a:r>
              <a:rPr lang="en-GB" sz="1400" dirty="0" smtClean="0"/>
              <a:t>Culture of the whole construction and built environment industry has to change</a:t>
            </a:r>
          </a:p>
          <a:p>
            <a:r>
              <a:rPr lang="en-GB" sz="1400" dirty="0" smtClean="0"/>
              <a:t>Product testing, marketing, labelling and approval processes are flawed, unreliable and behind the times – new regulator needed</a:t>
            </a:r>
          </a:p>
          <a:p>
            <a:r>
              <a:rPr lang="en-GB" sz="1400" dirty="0" smtClean="0"/>
              <a:t>General lack of assured competence and QA across the sector</a:t>
            </a:r>
          </a:p>
          <a:p>
            <a:r>
              <a:rPr lang="en-GB" sz="1400" dirty="0" smtClean="0"/>
              <a:t>Unspoken knowledge  about extent of shortcuts being taken without real assessment of potential consequences</a:t>
            </a:r>
          </a:p>
          <a:p>
            <a:r>
              <a:rPr lang="en-GB" sz="1400" dirty="0" smtClean="0"/>
              <a:t>Trust and confidence has been betrayed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06534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8064" y="549275"/>
            <a:ext cx="3478411" cy="1069975"/>
          </a:xfrm>
        </p:spPr>
        <p:txBody>
          <a:bodyPr/>
          <a:lstStyle/>
          <a:p>
            <a:r>
              <a:rPr lang="en-GB" dirty="0" smtClean="0"/>
              <a:t>The new regime underpinned </a:t>
            </a:r>
            <a:r>
              <a:rPr lang="en-GB" dirty="0"/>
              <a:t>by a set of key </a:t>
            </a:r>
            <a:r>
              <a:rPr lang="en-GB" dirty="0" smtClean="0"/>
              <a:t>principles is now very close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A systems based approach to both regulations and to buildings</a:t>
            </a:r>
          </a:p>
          <a:p>
            <a:r>
              <a:rPr lang="en-GB" sz="1600" dirty="0" smtClean="0"/>
              <a:t>Competence, accountability </a:t>
            </a:r>
            <a:r>
              <a:rPr lang="en-GB" sz="1600" dirty="0"/>
              <a:t>and responsibility at the heart of the system</a:t>
            </a:r>
          </a:p>
          <a:p>
            <a:r>
              <a:rPr lang="en-GB" sz="1600" dirty="0"/>
              <a:t>A culture change </a:t>
            </a:r>
            <a:r>
              <a:rPr lang="en-GB" sz="1600" dirty="0" smtClean="0"/>
              <a:t>with: </a:t>
            </a:r>
            <a:endParaRPr lang="en-GB" sz="1600" dirty="0"/>
          </a:p>
          <a:p>
            <a:pPr lvl="1"/>
            <a:r>
              <a:rPr lang="en-GB" dirty="0" smtClean="0"/>
              <a:t>Positive </a:t>
            </a:r>
            <a:r>
              <a:rPr lang="en-GB" dirty="0"/>
              <a:t>incentives for good building </a:t>
            </a:r>
            <a:r>
              <a:rPr lang="en-GB" dirty="0" smtClean="0"/>
              <a:t>practices and those who are willing to stand up and be counted for doing the right thing.</a:t>
            </a:r>
            <a:endParaRPr lang="en-GB" dirty="0"/>
          </a:p>
          <a:p>
            <a:pPr lvl="1"/>
            <a:r>
              <a:rPr lang="en-GB" dirty="0" smtClean="0"/>
              <a:t>Punitive sanctions </a:t>
            </a:r>
            <a:r>
              <a:rPr lang="en-GB" dirty="0"/>
              <a:t>for those who </a:t>
            </a:r>
            <a:r>
              <a:rPr lang="en-GB" dirty="0" smtClean="0"/>
              <a:t>continue to try </a:t>
            </a:r>
            <a:r>
              <a:rPr lang="en-GB" dirty="0"/>
              <a:t>to game the system.</a:t>
            </a:r>
          </a:p>
          <a:p>
            <a:r>
              <a:rPr lang="en-GB" sz="1600" dirty="0"/>
              <a:t>A risk-based, proportionate </a:t>
            </a:r>
            <a:r>
              <a:rPr lang="en-GB" sz="1600" dirty="0" smtClean="0"/>
              <a:t>regulatory framework</a:t>
            </a:r>
          </a:p>
          <a:p>
            <a:r>
              <a:rPr lang="en-GB" sz="1600" dirty="0" smtClean="0"/>
              <a:t>An </a:t>
            </a:r>
            <a:r>
              <a:rPr lang="en-GB" sz="1600" dirty="0"/>
              <a:t>outcomes-based </a:t>
            </a:r>
            <a:r>
              <a:rPr lang="en-GB" sz="1600" dirty="0" smtClean="0"/>
              <a:t>framework </a:t>
            </a:r>
            <a:r>
              <a:rPr lang="en-GB" sz="1600" dirty="0"/>
              <a:t>to encourage real ownership and accountability – </a:t>
            </a:r>
            <a:r>
              <a:rPr lang="en-GB" sz="1600" dirty="0" smtClean="0"/>
              <a:t>overseen by the regulator with those </a:t>
            </a:r>
            <a:r>
              <a:rPr lang="en-GB" sz="1600" dirty="0"/>
              <a:t>undertaking </a:t>
            </a:r>
            <a:r>
              <a:rPr lang="en-GB" sz="1600" dirty="0" smtClean="0"/>
              <a:t>design and building work needing to demonstrate they know what they have and are doing all they can to manage and reduce risk.</a:t>
            </a:r>
          </a:p>
          <a:p>
            <a:r>
              <a:rPr lang="en-GB" sz="1600" dirty="0" smtClean="0"/>
              <a:t>Focus on delivering quality buildings which are safe and feel safe to live in</a:t>
            </a:r>
          </a:p>
          <a:p>
            <a:r>
              <a:rPr lang="en-GB" sz="1600" dirty="0" smtClean="0"/>
              <a:t>Genuine engagement with and concern for residents and rebuilding of trust and reputation</a:t>
            </a:r>
            <a:endParaRPr lang="en-GB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95525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to Rethink and Reset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en-GB" dirty="0" smtClean="0"/>
              <a:t>Regulatory change was and is a very necessary precursor but not the whole story by any means</a:t>
            </a:r>
          </a:p>
          <a:p>
            <a:r>
              <a:rPr lang="en-GB" dirty="0" smtClean="0"/>
              <a:t>The new outcomes based framework shifts responsibility and accountability and is clear about who the </a:t>
            </a:r>
            <a:r>
              <a:rPr lang="en-GB" dirty="0" err="1" smtClean="0"/>
              <a:t>dutyholders</a:t>
            </a:r>
            <a:r>
              <a:rPr lang="en-GB" dirty="0" smtClean="0"/>
              <a:t> are</a:t>
            </a:r>
          </a:p>
          <a:p>
            <a:r>
              <a:rPr lang="en-GB" dirty="0" smtClean="0"/>
              <a:t>Those who continue to wait for further detail in secondary regulation are missing the point – in a big way</a:t>
            </a:r>
          </a:p>
          <a:p>
            <a:r>
              <a:rPr lang="en-GB" dirty="0" smtClean="0"/>
              <a:t>This is no longer about compliance – but demonstrating that the Building SYSTEM will work and be safe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breaking out of silos and collaborating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cannot assume others have done their bit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all foreseeable  events  need to be considered – not dismissed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recognising the importance of layers of </a:t>
            </a:r>
            <a:r>
              <a:rPr lang="en-GB" dirty="0" smtClean="0"/>
              <a:t>protection</a:t>
            </a:r>
          </a:p>
          <a:p>
            <a:pPr marL="0" indent="0">
              <a:buNone/>
            </a:pPr>
            <a:r>
              <a:rPr lang="en-GB" dirty="0" smtClean="0"/>
              <a:t>A strong sense that the tide is turning and people recognise that need to change and make the new system work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74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links to Quality, Sustainability and Resilience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Clear responsibility  is required to ensure the quality of the final outcome</a:t>
            </a:r>
          </a:p>
          <a:p>
            <a:r>
              <a:rPr lang="en-GB" dirty="0" smtClean="0"/>
              <a:t>A fundamental culture change is needed in the industry</a:t>
            </a:r>
          </a:p>
          <a:p>
            <a:pPr lvl="1"/>
            <a:r>
              <a:rPr lang="en-GB" dirty="0" smtClean="0"/>
              <a:t>Clarity of purpose</a:t>
            </a:r>
          </a:p>
          <a:p>
            <a:pPr lvl="1"/>
            <a:r>
              <a:rPr lang="en-GB" dirty="0" smtClean="0"/>
              <a:t>Sense of ownership and responsibility</a:t>
            </a:r>
          </a:p>
          <a:p>
            <a:r>
              <a:rPr lang="en-GB" dirty="0" smtClean="0"/>
              <a:t>Regulators must hold all of industry to account </a:t>
            </a:r>
            <a:r>
              <a:rPr lang="en-GB" dirty="0" smtClean="0"/>
              <a:t>this is not  about “tick </a:t>
            </a:r>
            <a:r>
              <a:rPr lang="en-GB" dirty="0" smtClean="0"/>
              <a:t>boxes” on compliance</a:t>
            </a:r>
            <a:endParaRPr lang="en-GB" dirty="0"/>
          </a:p>
          <a:p>
            <a:r>
              <a:rPr lang="en-GB" dirty="0" smtClean="0"/>
              <a:t>Assurance needs to be underpinned by third party accreditation and professional competence </a:t>
            </a:r>
          </a:p>
          <a:p>
            <a:r>
              <a:rPr lang="en-GB" dirty="0" smtClean="0"/>
              <a:t>Multiple occupancy buildings are complex systems but there is a lack of systems thinking all around us</a:t>
            </a:r>
          </a:p>
          <a:p>
            <a:r>
              <a:rPr lang="en-GB" dirty="0" smtClean="0"/>
              <a:t>Responsible </a:t>
            </a:r>
            <a:r>
              <a:rPr lang="en-GB" dirty="0" smtClean="0"/>
              <a:t>design, construction and lifecycle care is required to ensure asset integrity</a:t>
            </a:r>
          </a:p>
          <a:p>
            <a:r>
              <a:rPr lang="en-GB" dirty="0" smtClean="0"/>
              <a:t>We all have a think in multiple and interconnected </a:t>
            </a:r>
            <a:r>
              <a:rPr lang="en-GB" dirty="0" smtClean="0"/>
              <a:t>dimensions and be more collaborative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99343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Layers of Protection – the concept and the reality</a:t>
            </a:r>
            <a:endParaRPr lang="en-GB" dirty="0"/>
          </a:p>
        </p:txBody>
      </p:sp>
      <p:pic>
        <p:nvPicPr>
          <p:cNvPr id="1026" name="Picture 2" descr="The Swiss Cheese model | Download Scientific Diagra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496944" cy="435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945014"/>
      </p:ext>
    </p:extLst>
  </p:cSld>
  <p:clrMapOvr>
    <a:masterClrMapping/>
  </p:clrMapOvr>
</p:sld>
</file>

<file path=ppt/theme/theme1.xml><?xml version="1.0" encoding="utf-8"?>
<a:theme xmlns:a="http://schemas.openxmlformats.org/drawingml/2006/main" name="2012_DCLG_Presentation">
  <a:themeElements>
    <a:clrScheme name="2012_DCLG_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2_DCLG_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12_DCLG_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_DCLG_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_DCLG_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_DCLG_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_DCLG_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_DCLG_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_DCLG_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_DCLG_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_DCLG_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_DCLG_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_DCLG_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_DCLG_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8270c081-d9f3-48ae-83c7-c2320a8ca25c"/>
</file>

<file path=customXml/itemProps1.xml><?xml version="1.0" encoding="utf-8"?>
<ds:datastoreItem xmlns:ds="http://schemas.openxmlformats.org/officeDocument/2006/customXml" ds:itemID="{A5AD570F-EDD7-47E4-8F5C-7D70FB142ADA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DCLG_Powerpoint template</Template>
  <TotalTime>2215</TotalTime>
  <Words>1462</Words>
  <Application>Microsoft Office PowerPoint</Application>
  <PresentationFormat>On-screen Show (4:3)</PresentationFormat>
  <Paragraphs>137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2012_DCLG_Presentation</vt:lpstr>
      <vt:lpstr>Custom Design</vt:lpstr>
      <vt:lpstr>Building a Safer Future :  Fire Safety Time to Rethink, Reset and take Responsibility   </vt:lpstr>
      <vt:lpstr>PowerPoint Presentation</vt:lpstr>
      <vt:lpstr>Six long years since the tragedy and when my review started in the wake of Grenfell Tower…</vt:lpstr>
      <vt:lpstr>The world has changed in the meantime  - and will continue to do so</vt:lpstr>
      <vt:lpstr>On Building Safety – My review showed in 2018 a system that was broken, not fit for purpose and had to be fixed </vt:lpstr>
      <vt:lpstr>The new regime underpinned by a set of key principles is now very close </vt:lpstr>
      <vt:lpstr>Time to Rethink and Reset</vt:lpstr>
      <vt:lpstr>The links to Quality, Sustainability and Resilience</vt:lpstr>
      <vt:lpstr>Layers of Protection – the concept and the reality</vt:lpstr>
      <vt:lpstr>Progress in driving culture change ahead of regulatory change</vt:lpstr>
      <vt:lpstr>Some key features of the future Building Safety  system</vt:lpstr>
      <vt:lpstr>New Build – getting the system right for the future</vt:lpstr>
      <vt:lpstr>Existing Building stock – a more complex issue to address</vt:lpstr>
      <vt:lpstr>Change must be fundamental and across all buildings….</vt:lpstr>
      <vt:lpstr>Change is coming – and there will be more to follow</vt:lpstr>
      <vt:lpstr>Time to Rethink and Reset and act Responsibly</vt:lpstr>
    </vt:vector>
  </TitlesOfParts>
  <Company>Department for Communities and Local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Paul Phipps-Williams</dc:creator>
  <dc:description>Templates by Operandi Limited</dc:description>
  <cp:lastModifiedBy>Microsoft account</cp:lastModifiedBy>
  <cp:revision>122</cp:revision>
  <cp:lastPrinted>2023-08-30T15:14:25Z</cp:lastPrinted>
  <dcterms:created xsi:type="dcterms:W3CDTF">2018-01-10T11:28:38Z</dcterms:created>
  <dcterms:modified xsi:type="dcterms:W3CDTF">2023-10-04T14:33:22Z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7c3d9746-c7db-4b3e-8882-367f1d00c458</vt:lpwstr>
  </property>
  <property fmtid="{D5CDD505-2E9C-101B-9397-08002B2CF9AE}" pid="3" name="bjSaver">
    <vt:lpwstr>rZTz/av873zKN28tpyydJlHMK0Sqs6RE</vt:lpwstr>
  </property>
  <property fmtid="{D5CDD505-2E9C-101B-9397-08002B2CF9AE}" pid="4" name="bjDocumentSecurityLabel">
    <vt:lpwstr>No Marking</vt:lpwstr>
  </property>
</Properties>
</file>