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26.jpg" ContentType="image/jpg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9" r:id="rId2"/>
    <p:sldId id="319" r:id="rId3"/>
    <p:sldId id="324" r:id="rId4"/>
    <p:sldId id="320" r:id="rId5"/>
    <p:sldId id="314" r:id="rId6"/>
    <p:sldId id="284" r:id="rId7"/>
    <p:sldId id="315" r:id="rId8"/>
    <p:sldId id="286" r:id="rId9"/>
    <p:sldId id="287" r:id="rId10"/>
    <p:sldId id="288" r:id="rId11"/>
    <p:sldId id="316" r:id="rId12"/>
    <p:sldId id="317" r:id="rId13"/>
    <p:sldId id="325" r:id="rId14"/>
    <p:sldId id="322" r:id="rId15"/>
    <p:sldId id="32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426A"/>
    <a:srgbClr val="253F6F"/>
    <a:srgbClr val="1C4268"/>
    <a:srgbClr val="195A93"/>
    <a:srgbClr val="159A93"/>
    <a:srgbClr val="003A62"/>
    <a:srgbClr val="2A83D5"/>
    <a:srgbClr val="FFFFFF"/>
    <a:srgbClr val="162F41"/>
    <a:srgbClr val="2047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62" autoAdjust="0"/>
    <p:restoredTop sz="79845" autoAdjust="0"/>
  </p:normalViewPr>
  <p:slideViewPr>
    <p:cSldViewPr snapToGrid="0" snapToObjects="1" showGuides="1">
      <p:cViewPr varScale="1">
        <p:scale>
          <a:sx n="102" d="100"/>
          <a:sy n="102" d="100"/>
        </p:scale>
        <p:origin x="1120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121" d="100"/>
          <a:sy n="121" d="100"/>
        </p:scale>
        <p:origin x="3864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ACEDF12-D2C1-A044-9490-3256A93927E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440C34-A471-0542-83A8-30B3B0D260D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457AEB-D770-E642-9DB9-0F45E6B8CD8B}" type="datetimeFigureOut">
              <a:rPr lang="en-GB" smtClean="0"/>
              <a:t>17/10/2023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7E2FF9-F5E4-3044-BA25-88CF641226B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B1B5C5-DE84-974C-87D3-6896EA8F92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0A0728-B2ED-2B41-A5B7-36E38B3630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32004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FE5D2D-0303-427F-8F08-F9DAD40A9F76}" type="datetimeFigureOut">
              <a:rPr lang="en-GB" smtClean="0"/>
              <a:t>17/10/2023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109A9C-205F-4A21-9D84-743B8DD16E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9119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09A9C-205F-4A21-9D84-743B8DD16EC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01936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09A9C-205F-4A21-9D84-743B8DD16EC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6897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0" dirty="0">
                <a:effectLst/>
                <a:latin typeface="Roboto" panose="02000000000000000000" pitchFamily="2" charset="0"/>
              </a:rPr>
              <a:t>Not to make recommendations or comment on what was ‘good’ or ‘bad’ but simply to provide evidence. </a:t>
            </a:r>
            <a:endParaRPr lang="en-GB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09A9C-205F-4A21-9D84-743B8DD16EC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0445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09A9C-205F-4A21-9D84-743B8DD16EC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88321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09A9C-205F-4A21-9D84-743B8DD16EC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40458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09A9C-205F-4A21-9D84-743B8DD16EC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09732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09A9C-205F-4A21-9D84-743B8DD16ECB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11688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dirty="0">
                <a:solidFill>
                  <a:srgbClr val="142D3F"/>
                </a:solidFill>
                <a:effectLst/>
                <a:latin typeface="Roboto" panose="02000000000000000000" pitchFamily="2" charset="0"/>
              </a:rPr>
              <a:t>Announce key decisions as early as possible </a:t>
            </a:r>
            <a:r>
              <a:rPr lang="en-GB" sz="1200" b="0" dirty="0">
                <a:effectLst/>
                <a:latin typeface="Roboto" panose="02000000000000000000" pitchFamily="2" charset="0"/>
              </a:rPr>
              <a:t>and include sufficient detail, to give industry time to prepare. </a:t>
            </a:r>
            <a:endParaRPr lang="en-GB" dirty="0"/>
          </a:p>
          <a:p>
            <a:r>
              <a:rPr lang="en-GB" sz="1200" b="1" dirty="0">
                <a:solidFill>
                  <a:srgbClr val="142D3F"/>
                </a:solidFill>
                <a:effectLst/>
                <a:latin typeface="Roboto" panose="02000000000000000000" pitchFamily="2" charset="0"/>
              </a:rPr>
              <a:t>Provide a stable and consistent version of SAP11 in good time </a:t>
            </a:r>
            <a:r>
              <a:rPr lang="en-GB" sz="1200" b="0" dirty="0">
                <a:effectLst/>
                <a:latin typeface="Roboto" panose="02000000000000000000" pitchFamily="2" charset="0"/>
              </a:rPr>
              <a:t>to enable industry to prepare and develop solutions. </a:t>
            </a:r>
            <a:endParaRPr lang="en-GB" dirty="0"/>
          </a:p>
          <a:p>
            <a:r>
              <a:rPr lang="en-GB" sz="1200" b="1" dirty="0">
                <a:solidFill>
                  <a:srgbClr val="142D3F"/>
                </a:solidFill>
                <a:effectLst/>
                <a:latin typeface="Roboto" panose="02000000000000000000" pitchFamily="2" charset="0"/>
              </a:rPr>
              <a:t>Provide sufficient Transitional Arrangements </a:t>
            </a:r>
            <a:r>
              <a:rPr lang="en-GB" sz="1200" b="0" dirty="0">
                <a:effectLst/>
                <a:latin typeface="Roboto" panose="02000000000000000000" pitchFamily="2" charset="0"/>
              </a:rPr>
              <a:t>based on robust understanding of the operational timescales for redesigning homes at scale and which enable a progressive implementation of the FHS. </a:t>
            </a:r>
            <a:endParaRPr lang="en-GB" dirty="0"/>
          </a:p>
          <a:p>
            <a:r>
              <a:rPr lang="en-GB" sz="1200" b="1" dirty="0">
                <a:solidFill>
                  <a:srgbClr val="142D3F"/>
                </a:solidFill>
                <a:effectLst/>
                <a:latin typeface="Roboto" panose="02000000000000000000" pitchFamily="2" charset="0"/>
              </a:rPr>
              <a:t>Establish and enforce new build homes competency schemes </a:t>
            </a:r>
            <a:r>
              <a:rPr lang="en-GB" sz="1200" b="0" dirty="0">
                <a:effectLst/>
                <a:latin typeface="Roboto" panose="02000000000000000000" pitchFamily="2" charset="0"/>
              </a:rPr>
              <a:t>covering airtightness, ventilation and heat pumps due to the risks highlighted in these areas. </a:t>
            </a:r>
            <a:endParaRPr lang="en-GB" dirty="0"/>
          </a:p>
          <a:p>
            <a:r>
              <a:rPr lang="en-GB" sz="1200" b="1" dirty="0">
                <a:solidFill>
                  <a:srgbClr val="142D3F"/>
                </a:solidFill>
                <a:effectLst/>
                <a:latin typeface="Roboto" panose="02000000000000000000" pitchFamily="2" charset="0"/>
              </a:rPr>
              <a:t>Learn from UK and international leaders in net zero homes </a:t>
            </a:r>
            <a:r>
              <a:rPr lang="en-GB" sz="1200" b="0" dirty="0">
                <a:effectLst/>
                <a:latin typeface="Roboto" panose="02000000000000000000" pitchFamily="2" charset="0"/>
              </a:rPr>
              <a:t>such as Sweden and Norway and on experience rolling out specific technologies like cMEV and MVHR. </a:t>
            </a:r>
            <a:endParaRPr lang="en-GB" dirty="0"/>
          </a:p>
          <a:p>
            <a:r>
              <a:rPr lang="en-GB" sz="1200" b="1" dirty="0">
                <a:solidFill>
                  <a:srgbClr val="142D3F"/>
                </a:solidFill>
                <a:effectLst/>
                <a:latin typeface="Roboto" panose="02000000000000000000" pitchFamily="2" charset="0"/>
              </a:rPr>
              <a:t>Develop performance measurement techniques </a:t>
            </a:r>
            <a:r>
              <a:rPr lang="en-GB" sz="1200" b="0" dirty="0">
                <a:effectLst/>
                <a:latin typeface="Roboto" panose="02000000000000000000" pitchFamily="2" charset="0"/>
              </a:rPr>
              <a:t>to better understand ‘as built’ performance as designed performance improves.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09A9C-205F-4A21-9D84-743B8DD16ECB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53336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dirty="0">
                <a:solidFill>
                  <a:srgbClr val="142D3F"/>
                </a:solidFill>
                <a:effectLst/>
                <a:latin typeface="Roboto" panose="02000000000000000000" pitchFamily="2" charset="0"/>
              </a:rPr>
              <a:t>Announce key decisions as early as possible </a:t>
            </a:r>
            <a:r>
              <a:rPr lang="en-GB" sz="1200" b="0" dirty="0">
                <a:effectLst/>
                <a:latin typeface="Roboto" panose="02000000000000000000" pitchFamily="2" charset="0"/>
              </a:rPr>
              <a:t>and include sufficient detail, to give industry time to prepare. </a:t>
            </a:r>
            <a:endParaRPr lang="en-GB" dirty="0"/>
          </a:p>
          <a:p>
            <a:r>
              <a:rPr lang="en-GB" sz="1200" b="1" dirty="0">
                <a:solidFill>
                  <a:srgbClr val="142D3F"/>
                </a:solidFill>
                <a:effectLst/>
                <a:latin typeface="Roboto" panose="02000000000000000000" pitchFamily="2" charset="0"/>
              </a:rPr>
              <a:t>Provide a stable and consistent version of SAP11 in good time </a:t>
            </a:r>
            <a:r>
              <a:rPr lang="en-GB" sz="1200" b="0" dirty="0">
                <a:effectLst/>
                <a:latin typeface="Roboto" panose="02000000000000000000" pitchFamily="2" charset="0"/>
              </a:rPr>
              <a:t>to enable industry to prepare and develop solutions. </a:t>
            </a:r>
            <a:endParaRPr lang="en-GB" dirty="0"/>
          </a:p>
          <a:p>
            <a:r>
              <a:rPr lang="en-GB" sz="1200" b="1" dirty="0">
                <a:solidFill>
                  <a:srgbClr val="142D3F"/>
                </a:solidFill>
                <a:effectLst/>
                <a:latin typeface="Roboto" panose="02000000000000000000" pitchFamily="2" charset="0"/>
              </a:rPr>
              <a:t>Provide sufficient Transitional Arrangements </a:t>
            </a:r>
            <a:r>
              <a:rPr lang="en-GB" sz="1200" b="0" dirty="0">
                <a:effectLst/>
                <a:latin typeface="Roboto" panose="02000000000000000000" pitchFamily="2" charset="0"/>
              </a:rPr>
              <a:t>based on robust understanding of the operational timescales for redesigning homes at scale and which enable a progressive implementation of the FHS. </a:t>
            </a:r>
            <a:endParaRPr lang="en-GB" dirty="0"/>
          </a:p>
          <a:p>
            <a:r>
              <a:rPr lang="en-GB" sz="1200" b="1" dirty="0">
                <a:solidFill>
                  <a:srgbClr val="142D3F"/>
                </a:solidFill>
                <a:effectLst/>
                <a:latin typeface="Roboto" panose="02000000000000000000" pitchFamily="2" charset="0"/>
              </a:rPr>
              <a:t>Establish and enforce new build homes competency schemes </a:t>
            </a:r>
            <a:r>
              <a:rPr lang="en-GB" sz="1200" b="0" dirty="0">
                <a:effectLst/>
                <a:latin typeface="Roboto" panose="02000000000000000000" pitchFamily="2" charset="0"/>
              </a:rPr>
              <a:t>covering airtightness, ventilation and heat pumps due to the risks highlighted in these areas. </a:t>
            </a:r>
            <a:endParaRPr lang="en-GB" dirty="0"/>
          </a:p>
          <a:p>
            <a:r>
              <a:rPr lang="en-GB" sz="1200" b="1" dirty="0">
                <a:solidFill>
                  <a:srgbClr val="142D3F"/>
                </a:solidFill>
                <a:effectLst/>
                <a:latin typeface="Roboto" panose="02000000000000000000" pitchFamily="2" charset="0"/>
              </a:rPr>
              <a:t>Learn from UK and international leaders in net zero homes </a:t>
            </a:r>
            <a:r>
              <a:rPr lang="en-GB" sz="1200" b="0" dirty="0">
                <a:effectLst/>
                <a:latin typeface="Roboto" panose="02000000000000000000" pitchFamily="2" charset="0"/>
              </a:rPr>
              <a:t>such as Sweden and Norway and on experience rolling out specific technologies like cMEV and MVHR. </a:t>
            </a:r>
            <a:endParaRPr lang="en-GB" dirty="0"/>
          </a:p>
          <a:p>
            <a:r>
              <a:rPr lang="en-GB" sz="1200" b="1" dirty="0">
                <a:solidFill>
                  <a:srgbClr val="142D3F"/>
                </a:solidFill>
                <a:effectLst/>
                <a:latin typeface="Roboto" panose="02000000000000000000" pitchFamily="2" charset="0"/>
              </a:rPr>
              <a:t>Develop performance measurement techniques </a:t>
            </a:r>
            <a:r>
              <a:rPr lang="en-GB" sz="1200" b="0" dirty="0">
                <a:effectLst/>
                <a:latin typeface="Roboto" panose="02000000000000000000" pitchFamily="2" charset="0"/>
              </a:rPr>
              <a:t>to better understand ‘as built’ performance as designed performance improves.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09A9C-205F-4A21-9D84-743B8DD16ECB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5359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F62C3E8-F04D-2D4F-AD25-CDB0EE1233B1}"/>
              </a:ext>
            </a:extLst>
          </p:cNvPr>
          <p:cNvSpPr/>
          <p:nvPr userDrawn="1"/>
        </p:nvSpPr>
        <p:spPr>
          <a:xfrm>
            <a:off x="1" y="138545"/>
            <a:ext cx="12191999" cy="6719455"/>
          </a:xfrm>
          <a:prstGeom prst="rect">
            <a:avLst/>
          </a:prstGeom>
          <a:solidFill>
            <a:srgbClr val="1C4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A9A436E-E8AA-5044-9997-E4DF730E0C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68980" y="1937587"/>
            <a:ext cx="6544851" cy="2365958"/>
          </a:xfrm>
        </p:spPr>
        <p:txBody>
          <a:bodyPr anchor="b">
            <a:normAutofit/>
          </a:bodyPr>
          <a:lstStyle>
            <a:lvl1pPr algn="l">
              <a:defRPr sz="48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73DDC28F-BA42-B640-BF41-AA866DD7C5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68980" y="4464887"/>
            <a:ext cx="6544851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b="1" cap="none" spc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1E110DD-98BB-AC4B-8118-3403CEEFBE2D}"/>
              </a:ext>
            </a:extLst>
          </p:cNvPr>
          <p:cNvSpPr/>
          <p:nvPr userDrawn="1"/>
        </p:nvSpPr>
        <p:spPr>
          <a:xfrm>
            <a:off x="0" y="0"/>
            <a:ext cx="12192000" cy="138545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99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1" name="Picture 5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A0953DF-8BDB-E44C-B1DD-645ADCE604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92" r="17390"/>
          <a:stretch/>
        </p:blipFill>
        <p:spPr>
          <a:xfrm>
            <a:off x="691958" y="1782234"/>
            <a:ext cx="32512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519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3FCDE963-6601-7347-A354-3D52250867E2}"/>
              </a:ext>
            </a:extLst>
          </p:cNvPr>
          <p:cNvSpPr/>
          <p:nvPr userDrawn="1"/>
        </p:nvSpPr>
        <p:spPr>
          <a:xfrm>
            <a:off x="0" y="0"/>
            <a:ext cx="381000" cy="6857999"/>
          </a:xfrm>
          <a:prstGeom prst="rect">
            <a:avLst/>
          </a:prstGeom>
          <a:solidFill>
            <a:srgbClr val="1C4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E8A184-15D0-BF49-8470-43FB203D7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6924"/>
            <a:ext cx="9746672" cy="909226"/>
          </a:xfrm>
        </p:spPr>
        <p:txBody>
          <a:bodyPr anchor="ctr">
            <a:normAutofit/>
          </a:bodyPr>
          <a:lstStyle>
            <a:lvl1pPr>
              <a:defRPr sz="3600" b="0" i="0">
                <a:solidFill>
                  <a:schemeClr val="accent4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273E65-7623-7B44-A09D-2570D0BFB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5537"/>
            <a:ext cx="11084354" cy="4741426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accent3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accent3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accent3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accent3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FF9C05-A639-F042-B0CD-56D71F033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CF85A-29BF-C948-B614-9C3A74EAC09D}" type="datetimeFigureOut">
              <a:rPr lang="en-US" smtClean="0"/>
              <a:t>10/17/23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00DC90-81BA-A445-AE79-24076857D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2D9CA8-10C2-2447-AB7B-01473F84C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81987-3C5C-254A-8215-9C09266A43B9}" type="slidenum">
              <a:rPr lang="en-US" smtClean="0"/>
              <a:t>‹#›</a:t>
            </a:fld>
            <a:endParaRPr lang="en-US"/>
          </a:p>
        </p:txBody>
      </p:sp>
      <p:pic>
        <p:nvPicPr>
          <p:cNvPr id="15" name="Picture 14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30CDEF63-7DB8-E048-92D4-3D35AEAA6B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5134" r="28218"/>
          <a:stretch/>
        </p:blipFill>
        <p:spPr>
          <a:xfrm>
            <a:off x="10771908" y="170954"/>
            <a:ext cx="1095226" cy="1250727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FCA1593-90F3-CF4F-8DF4-2EB69FDA9961}"/>
              </a:ext>
            </a:extLst>
          </p:cNvPr>
          <p:cNvSpPr/>
          <p:nvPr userDrawn="1"/>
        </p:nvSpPr>
        <p:spPr>
          <a:xfrm>
            <a:off x="-2066" y="1273083"/>
            <a:ext cx="385200" cy="138545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99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89571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EE40E6-D5A9-FE4D-A673-289B54F9E74A}"/>
              </a:ext>
            </a:extLst>
          </p:cNvPr>
          <p:cNvSpPr/>
          <p:nvPr userDrawn="1"/>
        </p:nvSpPr>
        <p:spPr>
          <a:xfrm>
            <a:off x="0" y="2471016"/>
            <a:ext cx="12192000" cy="4386984"/>
          </a:xfrm>
          <a:prstGeom prst="rect">
            <a:avLst/>
          </a:prstGeom>
          <a:solidFill>
            <a:srgbClr val="1C4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279966-2794-C746-83ED-5BE9A93E5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8764" y="3121636"/>
            <a:ext cx="7331842" cy="1720923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46F2CB-95FB-AB44-ACD9-2FA55FBDB1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08764" y="4955576"/>
            <a:ext cx="7331842" cy="914399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2B9ABFA-1933-7945-83FF-D6CA9C5BB9F0}"/>
              </a:ext>
            </a:extLst>
          </p:cNvPr>
          <p:cNvSpPr/>
          <p:nvPr userDrawn="1"/>
        </p:nvSpPr>
        <p:spPr>
          <a:xfrm>
            <a:off x="0" y="2332471"/>
            <a:ext cx="12192000" cy="138545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99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E3CA092-553B-5642-8159-B8E8DBE4A6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92" r="17390"/>
          <a:stretch/>
        </p:blipFill>
        <p:spPr>
          <a:xfrm>
            <a:off x="675025" y="2628734"/>
            <a:ext cx="32512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936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2E7526-245C-4F41-A547-EA4C594246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21681"/>
            <a:ext cx="5181600" cy="47552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7D47EE-BFB0-DD4F-8370-30DF2549F2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21681"/>
            <a:ext cx="5181600" cy="47552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5AFC64-46FC-0A44-8F28-94ECFB54C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CF85A-29BF-C948-B614-9C3A74EAC09D}" type="datetimeFigureOut">
              <a:rPr lang="en-US" smtClean="0"/>
              <a:t>10/17/23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F3F398-CED9-C444-A84D-AD3194D5B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84B13C-C724-E048-B0AD-B2E5FA4E9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81987-3C5C-254A-8215-9C09266A43B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5575820-008E-FE47-B727-B1B749241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6924"/>
            <a:ext cx="9746672" cy="909226"/>
          </a:xfrm>
        </p:spPr>
        <p:txBody>
          <a:bodyPr anchor="ctr">
            <a:normAutofit/>
          </a:bodyPr>
          <a:lstStyle>
            <a:lvl1pPr>
              <a:defRPr sz="3600" b="0" i="0">
                <a:solidFill>
                  <a:schemeClr val="accent4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84CAD599-691A-E549-96AD-473DC28CE1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5134" r="28218"/>
          <a:stretch/>
        </p:blipFill>
        <p:spPr>
          <a:xfrm>
            <a:off x="10771908" y="170954"/>
            <a:ext cx="1095226" cy="125072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E7F8EF6-F8B5-4D4C-9D84-28616FD11991}"/>
              </a:ext>
            </a:extLst>
          </p:cNvPr>
          <p:cNvSpPr/>
          <p:nvPr userDrawn="1"/>
        </p:nvSpPr>
        <p:spPr>
          <a:xfrm>
            <a:off x="0" y="0"/>
            <a:ext cx="381000" cy="6857999"/>
          </a:xfrm>
          <a:prstGeom prst="rect">
            <a:avLst/>
          </a:prstGeom>
          <a:solidFill>
            <a:srgbClr val="1C4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9BA9E67-86D7-BE46-9672-5CCB67C0BA3B}"/>
              </a:ext>
            </a:extLst>
          </p:cNvPr>
          <p:cNvSpPr/>
          <p:nvPr userDrawn="1"/>
        </p:nvSpPr>
        <p:spPr>
          <a:xfrm>
            <a:off x="-2066" y="1273083"/>
            <a:ext cx="385200" cy="138545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99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26083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36C703-1082-5046-A8C4-4F615A0512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445612"/>
            <a:ext cx="5157787" cy="740806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solidFill>
                  <a:schemeClr val="accent4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E4E6FC-587C-E34C-90EA-1E47550AEF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210349"/>
            <a:ext cx="5157787" cy="39793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3B41A0-617F-5147-8D5A-A8617468F8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445612"/>
            <a:ext cx="5183188" cy="740806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solidFill>
                  <a:schemeClr val="accent4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E69DDB-0F95-6E4B-8D15-2F13A0752A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210349"/>
            <a:ext cx="5183188" cy="39793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0E102E-3719-DE45-B9B7-4B03EDEDE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CF85A-29BF-C948-B614-9C3A74EAC09D}" type="datetimeFigureOut">
              <a:rPr lang="en-US" smtClean="0"/>
              <a:t>10/17/23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AF6DED-7CC5-CF4C-8853-5C7583796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F5E279-7F00-F740-A01D-A9257A69F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81987-3C5C-254A-8215-9C09266A43B9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06788D0-01B9-AB40-8E41-A3D48CEBC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6924"/>
            <a:ext cx="9746672" cy="909226"/>
          </a:xfrm>
        </p:spPr>
        <p:txBody>
          <a:bodyPr anchor="ctr">
            <a:normAutofit/>
          </a:bodyPr>
          <a:lstStyle>
            <a:lvl1pPr>
              <a:defRPr sz="3600" b="0" i="0">
                <a:solidFill>
                  <a:schemeClr val="accent4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4E5A2042-A9B2-E24C-81F7-0A103BEEDE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5134" r="28218"/>
          <a:stretch/>
        </p:blipFill>
        <p:spPr>
          <a:xfrm>
            <a:off x="10771908" y="170954"/>
            <a:ext cx="1095226" cy="125072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37840F5-2DDF-394E-AFA9-9CE90FE7352A}"/>
              </a:ext>
            </a:extLst>
          </p:cNvPr>
          <p:cNvSpPr/>
          <p:nvPr userDrawn="1"/>
        </p:nvSpPr>
        <p:spPr>
          <a:xfrm>
            <a:off x="0" y="0"/>
            <a:ext cx="381000" cy="6857999"/>
          </a:xfrm>
          <a:prstGeom prst="rect">
            <a:avLst/>
          </a:prstGeom>
          <a:solidFill>
            <a:srgbClr val="1C4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1D66ACC-08C5-8D43-BD89-AF4042FDA066}"/>
              </a:ext>
            </a:extLst>
          </p:cNvPr>
          <p:cNvSpPr/>
          <p:nvPr userDrawn="1"/>
        </p:nvSpPr>
        <p:spPr>
          <a:xfrm>
            <a:off x="-2066" y="1273083"/>
            <a:ext cx="385200" cy="138545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99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05078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14A3C9-E34E-A742-B5F9-9DA4EAA78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CF85A-29BF-C948-B614-9C3A74EAC09D}" type="datetimeFigureOut">
              <a:rPr lang="en-US" smtClean="0"/>
              <a:t>10/17/23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616329-718A-294D-9EB3-6CF6B0B4E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D6AB5B-62C1-024B-AD14-5842C3704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81987-3C5C-254A-8215-9C09266A43B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ACF490A-F3A3-9E45-8D63-6AF7D8FE7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6924"/>
            <a:ext cx="9746672" cy="909226"/>
          </a:xfrm>
        </p:spPr>
        <p:txBody>
          <a:bodyPr anchor="ctr">
            <a:normAutofit/>
          </a:bodyPr>
          <a:lstStyle>
            <a:lvl1pPr>
              <a:defRPr sz="3600" b="0" i="0">
                <a:solidFill>
                  <a:schemeClr val="accent4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1" name="Picture 10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B77049E6-6D8A-4547-B95C-84A5A065A7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5134" r="28218"/>
          <a:stretch/>
        </p:blipFill>
        <p:spPr>
          <a:xfrm>
            <a:off x="10771908" y="170954"/>
            <a:ext cx="1095226" cy="125072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67E27BF-D2BA-3F4E-B444-0F93A088852F}"/>
              </a:ext>
            </a:extLst>
          </p:cNvPr>
          <p:cNvSpPr/>
          <p:nvPr userDrawn="1"/>
        </p:nvSpPr>
        <p:spPr>
          <a:xfrm>
            <a:off x="0" y="0"/>
            <a:ext cx="381000" cy="6857999"/>
          </a:xfrm>
          <a:prstGeom prst="rect">
            <a:avLst/>
          </a:prstGeom>
          <a:solidFill>
            <a:srgbClr val="1C4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40AC66C-8FCB-8C45-96BF-F8FBC154F676}"/>
              </a:ext>
            </a:extLst>
          </p:cNvPr>
          <p:cNvSpPr/>
          <p:nvPr userDrawn="1"/>
        </p:nvSpPr>
        <p:spPr>
          <a:xfrm>
            <a:off x="-2066" y="1273083"/>
            <a:ext cx="385200" cy="138545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99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14037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E511D4-9FFD-F943-99B1-2DC6FE1C5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CF85A-29BF-C948-B614-9C3A74EAC09D}" type="datetimeFigureOut">
              <a:rPr lang="en-US" smtClean="0"/>
              <a:t>10/17/23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1759E2-C209-DE4A-8526-20EC89F40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3934AE-659F-CF4C-A7AC-DB842CC3C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81987-3C5C-254A-8215-9C09266A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212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34">
            <a:extLst>
              <a:ext uri="{FF2B5EF4-FFF2-40B4-BE49-F238E27FC236}">
                <a16:creationId xmlns:a16="http://schemas.microsoft.com/office/drawing/2014/main" id="{EA17F35D-93DE-4101-B0C9-6690C754C6CF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390046" y="1316736"/>
            <a:ext cx="10341706" cy="160197"/>
          </a:xfrm>
          <a:prstGeom prst="rect">
            <a:avLst/>
          </a:prstGeom>
        </p:spPr>
      </p:pic>
      <p:pic>
        <p:nvPicPr>
          <p:cNvPr id="6" name="Picture 5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71EFFD53-6DE1-4325-A3D8-E91B7B0C4C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5134" r="28218"/>
          <a:stretch/>
        </p:blipFill>
        <p:spPr>
          <a:xfrm>
            <a:off x="294820" y="386855"/>
            <a:ext cx="1095226" cy="125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974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F16F28-8D8A-1541-ADBD-654F5B698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42E805-7D92-7744-A97D-23CF246C66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06060-F871-9A40-A9AB-C884F83989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888CF85A-29BF-C948-B614-9C3A74EAC09D}" type="datetimeFigureOut">
              <a:rPr lang="en-US" smtClean="0"/>
              <a:pPr/>
              <a:t>10/17/23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5D0023-5527-2E41-A8E9-CF05EDC51F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CEAD7C-B422-494E-9BAC-F54B275CFE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B4281987-3C5C-254A-8215-9C09266A43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349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accent4"/>
          </a:solidFill>
          <a:latin typeface="Roboto Medium" panose="02000000000000000000" pitchFamily="2" charset="0"/>
          <a:ea typeface="Roboto Medium" panose="02000000000000000000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accent3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accent3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accent3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accent3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accent3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futurehomes.org.uk/library" TargetMode="Externa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uturehomes.org.uk/library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28989-9FD1-784A-A3FE-CE2E12CC47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75212" y="1223197"/>
            <a:ext cx="8540097" cy="1238099"/>
          </a:xfrm>
        </p:spPr>
        <p:txBody>
          <a:bodyPr>
            <a:normAutofit fontScale="90000"/>
          </a:bodyPr>
          <a:lstStyle/>
          <a:p>
            <a:pPr algn="r"/>
            <a:r>
              <a:rPr lang="en-GB" sz="7300" dirty="0"/>
              <a:t>Future Home Standard 2025</a:t>
            </a:r>
            <a:endParaRPr lang="en-GB" dirty="0">
              <a:effectLst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2E1F75-19B5-194B-A7F0-A32DAB7A82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68980" y="5729144"/>
            <a:ext cx="6544851" cy="914400"/>
          </a:xfrm>
        </p:spPr>
        <p:txBody>
          <a:bodyPr/>
          <a:lstStyle/>
          <a:p>
            <a:pPr algn="r"/>
            <a:r>
              <a:rPr lang="en-US" sz="1200" dirty="0"/>
              <a:t>5 June 2023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838098491"/>
      </p:ext>
    </p:extLst>
  </p:cSld>
  <p:clrMapOvr>
    <a:masterClrMapping/>
  </p:clrMapOvr>
  <p:transition spd="slow" advTm="53450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>
            <a:extLst>
              <a:ext uri="{FF2B5EF4-FFF2-40B4-BE49-F238E27FC236}">
                <a16:creationId xmlns:a16="http://schemas.microsoft.com/office/drawing/2014/main" id="{1787EDBA-C4F0-455F-A6CA-B6C8B39BA7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9261" y="3279667"/>
            <a:ext cx="2542037" cy="25420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964B81-5105-4E3E-B78D-E013F4131D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510" y="3279667"/>
            <a:ext cx="2542037" cy="254203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1FBCCD9D-492B-4EEF-9309-0021B1A54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8695" y="3279667"/>
            <a:ext cx="2542037" cy="254203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36676F06-71E6-4FD5-BB6B-67F3EE7C5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8774" y="2257917"/>
            <a:ext cx="2542037" cy="254203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94B670AD-5ACC-470C-ACD0-3BF1FB7C6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7525" y="2257917"/>
            <a:ext cx="2542037" cy="254203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7E879246-170F-4B0B-B165-1857FA5CBA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6959" y="2257917"/>
            <a:ext cx="2542037" cy="25420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FF2A2FD-321F-9E5D-235B-F6FF568AA316}"/>
              </a:ext>
            </a:extLst>
          </p:cNvPr>
          <p:cNvSpPr txBox="1"/>
          <p:nvPr/>
        </p:nvSpPr>
        <p:spPr>
          <a:xfrm>
            <a:off x="9720689" y="5334700"/>
            <a:ext cx="232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</a:rPr>
              <a:t>a</a:t>
            </a:r>
            <a:r>
              <a:rPr lang="en-GB" sz="1800" i="1" dirty="0">
                <a:solidFill>
                  <a:schemeClr val="bg2">
                    <a:lumMod val="25000"/>
                  </a:schemeClr>
                </a:solidFill>
                <a:effectLst/>
                <a:latin typeface="Roboto" panose="02000000000000000000" pitchFamily="2" charset="0"/>
              </a:rPr>
              <a:t>nd many others…..</a:t>
            </a:r>
            <a:endParaRPr lang="en-GB" i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0" name="object 2">
            <a:extLst>
              <a:ext uri="{FF2B5EF4-FFF2-40B4-BE49-F238E27FC236}">
                <a16:creationId xmlns:a16="http://schemas.microsoft.com/office/drawing/2014/main" id="{9EDF341A-24BE-4D09-9786-A0C6FB4E619A}"/>
              </a:ext>
            </a:extLst>
          </p:cNvPr>
          <p:cNvSpPr txBox="1">
            <a:spLocks/>
          </p:cNvSpPr>
          <p:nvPr/>
        </p:nvSpPr>
        <p:spPr>
          <a:xfrm>
            <a:off x="1395212" y="721640"/>
            <a:ext cx="9414648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accent4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2800" dirty="0"/>
              <a:t>Outcomes</a:t>
            </a:r>
            <a:r>
              <a:rPr lang="en-GB" sz="2800" spc="-35" dirty="0"/>
              <a:t> </a:t>
            </a:r>
            <a:r>
              <a:rPr lang="en-GB" sz="2800" dirty="0"/>
              <a:t>/</a:t>
            </a:r>
            <a:r>
              <a:rPr lang="en-GB" sz="2800" spc="-30" dirty="0"/>
              <a:t> </a:t>
            </a:r>
            <a:r>
              <a:rPr lang="en-GB" sz="2800" dirty="0"/>
              <a:t>Factors</a:t>
            </a:r>
            <a:r>
              <a:rPr lang="en-GB" sz="2800" spc="-35" dirty="0"/>
              <a:t> </a:t>
            </a:r>
            <a:r>
              <a:rPr lang="en-GB" sz="2800" dirty="0"/>
              <a:t>determining</a:t>
            </a:r>
            <a:r>
              <a:rPr lang="en-GB" sz="2800" spc="-35" dirty="0"/>
              <a:t> </a:t>
            </a:r>
            <a:r>
              <a:rPr lang="en-GB" sz="2800" dirty="0"/>
              <a:t>choices</a:t>
            </a:r>
            <a:r>
              <a:rPr lang="en-GB" sz="2800" spc="-35" dirty="0"/>
              <a:t> </a:t>
            </a:r>
            <a:r>
              <a:rPr lang="en-GB" sz="2800" spc="-10" dirty="0"/>
              <a:t>including:</a:t>
            </a:r>
          </a:p>
        </p:txBody>
      </p:sp>
      <p:sp>
        <p:nvSpPr>
          <p:cNvPr id="32" name="object 4">
            <a:extLst>
              <a:ext uri="{FF2B5EF4-FFF2-40B4-BE49-F238E27FC236}">
                <a16:creationId xmlns:a16="http://schemas.microsoft.com/office/drawing/2014/main" id="{10376A40-A4B5-497F-9088-55C5C373B73E}"/>
              </a:ext>
            </a:extLst>
          </p:cNvPr>
          <p:cNvSpPr txBox="1"/>
          <p:nvPr/>
        </p:nvSpPr>
        <p:spPr>
          <a:xfrm>
            <a:off x="6154087" y="2642574"/>
            <a:ext cx="1666497" cy="1772724"/>
          </a:xfrm>
          <a:prstGeom prst="rect">
            <a:avLst/>
          </a:prstGeom>
        </p:spPr>
        <p:txBody>
          <a:bodyPr vert="horz" wrap="square" lIns="0" tIns="36000" rIns="0" bIns="0" rtlCol="0" anchor="ctr" anchorCtr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en-GB" sz="1600" b="1" spc="-10" dirty="0">
                <a:solidFill>
                  <a:srgbClr val="FFFFFF"/>
                </a:solidFill>
                <a:latin typeface="Roboto"/>
                <a:cs typeface="Roboto"/>
              </a:rPr>
              <a:t>Impact on </a:t>
            </a:r>
            <a:br>
              <a:rPr lang="pl-PL" sz="1600" b="1" spc="-10" dirty="0">
                <a:solidFill>
                  <a:srgbClr val="FFFFFF"/>
                </a:solidFill>
                <a:latin typeface="Roboto"/>
                <a:cs typeface="Roboto"/>
              </a:rPr>
            </a:br>
            <a:r>
              <a:rPr lang="en-GB" sz="1600" b="1" spc="-10" dirty="0">
                <a:solidFill>
                  <a:srgbClr val="FFFFFF"/>
                </a:solidFill>
                <a:latin typeface="Roboto"/>
                <a:cs typeface="Roboto"/>
              </a:rPr>
              <a:t>UK electricity demand at a national level:</a:t>
            </a:r>
          </a:p>
          <a:p>
            <a:pPr marR="5080" algn="ctr">
              <a:spcBef>
                <a:spcPts val="500"/>
              </a:spcBef>
            </a:pPr>
            <a:r>
              <a:rPr sz="1300" b="0" dirty="0">
                <a:solidFill>
                  <a:srgbClr val="FFFFFF"/>
                </a:solidFill>
                <a:latin typeface="Roboto Light "/>
                <a:cs typeface="Roboto"/>
              </a:rPr>
              <a:t>higher</a:t>
            </a:r>
            <a:r>
              <a:rPr sz="1300" b="0" spc="-20" dirty="0">
                <a:solidFill>
                  <a:srgbClr val="FFFFFF"/>
                </a:solidFill>
                <a:latin typeface="Roboto Light "/>
                <a:cs typeface="Roboto"/>
              </a:rPr>
              <a:t> </a:t>
            </a:r>
            <a:r>
              <a:rPr sz="1300" b="0" dirty="0">
                <a:solidFill>
                  <a:srgbClr val="FFFFFF"/>
                </a:solidFill>
                <a:latin typeface="Roboto Light "/>
                <a:cs typeface="Roboto"/>
              </a:rPr>
              <a:t>performing</a:t>
            </a:r>
            <a:r>
              <a:rPr sz="1300" b="0" spc="-20" dirty="0">
                <a:solidFill>
                  <a:srgbClr val="FFFFFF"/>
                </a:solidFill>
                <a:latin typeface="Roboto Light "/>
                <a:cs typeface="Roboto"/>
              </a:rPr>
              <a:t> </a:t>
            </a:r>
            <a:r>
              <a:rPr sz="1300" b="0" spc="-25" dirty="0">
                <a:solidFill>
                  <a:srgbClr val="FFFFFF"/>
                </a:solidFill>
                <a:latin typeface="Roboto Light "/>
                <a:cs typeface="Roboto"/>
              </a:rPr>
              <a:t>CSs </a:t>
            </a:r>
            <a:r>
              <a:rPr sz="1300" b="0" dirty="0">
                <a:solidFill>
                  <a:srgbClr val="FFFFFF"/>
                </a:solidFill>
                <a:latin typeface="Roboto Light "/>
                <a:cs typeface="Roboto"/>
              </a:rPr>
              <a:t>would</a:t>
            </a:r>
            <a:r>
              <a:rPr sz="1300" b="0" spc="-15" dirty="0">
                <a:solidFill>
                  <a:srgbClr val="FFFFFF"/>
                </a:solidFill>
                <a:latin typeface="Roboto Light "/>
                <a:cs typeface="Roboto"/>
              </a:rPr>
              <a:t> </a:t>
            </a:r>
            <a:r>
              <a:rPr sz="1300" b="0" dirty="0">
                <a:solidFill>
                  <a:srgbClr val="FFFFFF"/>
                </a:solidFill>
                <a:latin typeface="Roboto Light "/>
                <a:cs typeface="Roboto"/>
              </a:rPr>
              <a:t>save</a:t>
            </a:r>
            <a:r>
              <a:rPr sz="1300" b="0" spc="-10" dirty="0">
                <a:solidFill>
                  <a:srgbClr val="FFFFFF"/>
                </a:solidFill>
                <a:latin typeface="Roboto Light "/>
                <a:cs typeface="Roboto"/>
              </a:rPr>
              <a:t> </a:t>
            </a:r>
            <a:r>
              <a:rPr sz="1300" b="0" spc="-20" dirty="0">
                <a:solidFill>
                  <a:srgbClr val="FFFFFF"/>
                </a:solidFill>
                <a:latin typeface="Roboto Light "/>
                <a:cs typeface="Roboto"/>
              </a:rPr>
              <a:t>over </a:t>
            </a:r>
            <a:r>
              <a:rPr sz="1300" b="0" dirty="0">
                <a:solidFill>
                  <a:srgbClr val="FFFFFF"/>
                </a:solidFill>
                <a:latin typeface="Roboto Light "/>
                <a:cs typeface="Roboto"/>
              </a:rPr>
              <a:t>600</a:t>
            </a:r>
            <a:r>
              <a:rPr sz="1300" b="0" spc="-15" dirty="0">
                <a:solidFill>
                  <a:srgbClr val="FFFFFF"/>
                </a:solidFill>
                <a:latin typeface="Roboto Light "/>
                <a:cs typeface="Roboto"/>
              </a:rPr>
              <a:t> </a:t>
            </a:r>
            <a:r>
              <a:rPr sz="1300" b="0" spc="-10" dirty="0">
                <a:solidFill>
                  <a:srgbClr val="FFFFFF"/>
                </a:solidFill>
                <a:latin typeface="Roboto Light "/>
                <a:cs typeface="Roboto"/>
              </a:rPr>
              <a:t>GWh/year</a:t>
            </a:r>
            <a:r>
              <a:rPr lang="pl-PL" sz="1300" dirty="0">
                <a:latin typeface="Roboto Light "/>
                <a:cs typeface="Roboto"/>
              </a:rPr>
              <a:t> </a:t>
            </a:r>
            <a:r>
              <a:rPr lang="en-GB" sz="1300" b="0" spc="-10" dirty="0">
                <a:solidFill>
                  <a:srgbClr val="FFFFFF"/>
                </a:solidFill>
                <a:latin typeface="Roboto Light "/>
                <a:cs typeface="Roboto"/>
              </a:rPr>
              <a:t>G</a:t>
            </a:r>
            <a:r>
              <a:rPr sz="1300" b="0" spc="-10" dirty="0" err="1">
                <a:solidFill>
                  <a:srgbClr val="FFFFFF"/>
                </a:solidFill>
                <a:latin typeface="Roboto Light "/>
                <a:cs typeface="Roboto"/>
              </a:rPr>
              <a:t>eneration</a:t>
            </a:r>
            <a:r>
              <a:rPr lang="pl-PL" sz="1300" b="0" spc="-10" dirty="0">
                <a:solidFill>
                  <a:srgbClr val="FFFFFF"/>
                </a:solidFill>
                <a:latin typeface="Roboto Light "/>
                <a:cs typeface="Roboto"/>
              </a:rPr>
              <a:t> </a:t>
            </a:r>
            <a:r>
              <a:rPr lang="en-GB" sz="1300" spc="-10" dirty="0">
                <a:solidFill>
                  <a:srgbClr val="FFFFFF"/>
                </a:solidFill>
                <a:latin typeface="Roboto Light "/>
                <a:cs typeface="Roboto"/>
              </a:rPr>
              <a:t>capacity.</a:t>
            </a:r>
            <a:endParaRPr lang="en-GB" sz="1300" dirty="0">
              <a:latin typeface="Roboto Light "/>
              <a:cs typeface="Roboto"/>
            </a:endParaRPr>
          </a:p>
        </p:txBody>
      </p:sp>
      <p:sp>
        <p:nvSpPr>
          <p:cNvPr id="37" name="object 9">
            <a:extLst>
              <a:ext uri="{FF2B5EF4-FFF2-40B4-BE49-F238E27FC236}">
                <a16:creationId xmlns:a16="http://schemas.microsoft.com/office/drawing/2014/main" id="{95847658-F6F7-4794-80A9-2DA993E07D63}"/>
              </a:ext>
            </a:extLst>
          </p:cNvPr>
          <p:cNvSpPr txBox="1"/>
          <p:nvPr/>
        </p:nvSpPr>
        <p:spPr>
          <a:xfrm>
            <a:off x="2771204" y="2773600"/>
            <a:ext cx="1254760" cy="1510670"/>
          </a:xfrm>
          <a:prstGeom prst="rect">
            <a:avLst/>
          </a:prstGeom>
        </p:spPr>
        <p:txBody>
          <a:bodyPr vert="horz" wrap="square" lIns="0" tIns="36000" rIns="0" bIns="0" rtlCol="0" anchor="ctr" anchorCtr="0">
            <a:spAutoFit/>
          </a:bodyPr>
          <a:lstStyle/>
          <a:p>
            <a:pPr algn="ctr">
              <a:lnSpc>
                <a:spcPts val="1700"/>
              </a:lnSpc>
            </a:pPr>
            <a:r>
              <a:rPr sz="1600" b="1" dirty="0">
                <a:solidFill>
                  <a:srgbClr val="FFFFFF"/>
                </a:solidFill>
                <a:latin typeface="Roboto"/>
                <a:cs typeface="Roboto"/>
              </a:rPr>
              <a:t>Build</a:t>
            </a:r>
            <a:r>
              <a:rPr sz="1600" b="1" spc="-2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Roboto"/>
                <a:cs typeface="Roboto"/>
              </a:rPr>
              <a:t>cost:</a:t>
            </a:r>
            <a:endParaRPr sz="1600" dirty="0">
              <a:latin typeface="Roboto"/>
              <a:cs typeface="Roboto"/>
            </a:endParaRPr>
          </a:p>
          <a:p>
            <a:pPr marR="5080" algn="ctr">
              <a:spcBef>
                <a:spcPts val="500"/>
              </a:spcBef>
            </a:pPr>
            <a:r>
              <a:rPr sz="1300" b="0" dirty="0">
                <a:solidFill>
                  <a:srgbClr val="FFFFFF"/>
                </a:solidFill>
                <a:latin typeface="Roboto Light "/>
                <a:cs typeface="Roboto"/>
              </a:rPr>
              <a:t>CS1</a:t>
            </a:r>
            <a:r>
              <a:rPr sz="1300" b="0" spc="-20" dirty="0">
                <a:solidFill>
                  <a:srgbClr val="FFFFFF"/>
                </a:solidFill>
                <a:latin typeface="Roboto Light "/>
                <a:cs typeface="Roboto"/>
              </a:rPr>
              <a:t> </a:t>
            </a:r>
            <a:r>
              <a:rPr sz="1300" b="0" dirty="0">
                <a:solidFill>
                  <a:srgbClr val="FFFFFF"/>
                </a:solidFill>
                <a:latin typeface="Roboto Light "/>
                <a:cs typeface="Roboto"/>
              </a:rPr>
              <a:t>to</a:t>
            </a:r>
            <a:r>
              <a:rPr sz="1300" b="0" spc="-15" dirty="0">
                <a:solidFill>
                  <a:srgbClr val="FFFFFF"/>
                </a:solidFill>
                <a:latin typeface="Roboto Light "/>
                <a:cs typeface="Roboto"/>
              </a:rPr>
              <a:t> </a:t>
            </a:r>
            <a:r>
              <a:rPr sz="1300" b="0" dirty="0">
                <a:solidFill>
                  <a:srgbClr val="FFFFFF"/>
                </a:solidFill>
                <a:latin typeface="Roboto Light "/>
                <a:cs typeface="Roboto"/>
              </a:rPr>
              <a:t>CS5</a:t>
            </a:r>
            <a:r>
              <a:rPr sz="1300" b="0" spc="-15" dirty="0">
                <a:solidFill>
                  <a:srgbClr val="FFFFFF"/>
                </a:solidFill>
                <a:latin typeface="Roboto Light "/>
                <a:cs typeface="Roboto"/>
              </a:rPr>
              <a:t> </a:t>
            </a:r>
            <a:r>
              <a:rPr sz="1300" b="0" spc="-25" dirty="0">
                <a:solidFill>
                  <a:srgbClr val="FFFFFF"/>
                </a:solidFill>
                <a:latin typeface="Roboto Light "/>
                <a:cs typeface="Roboto"/>
              </a:rPr>
              <a:t>in </a:t>
            </a:r>
            <a:r>
              <a:rPr sz="1300" b="0" dirty="0">
                <a:solidFill>
                  <a:srgbClr val="FFFFFF"/>
                </a:solidFill>
                <a:latin typeface="Roboto Light "/>
                <a:cs typeface="Roboto"/>
              </a:rPr>
              <a:t>2022,</a:t>
            </a:r>
            <a:r>
              <a:rPr sz="1300" b="0" spc="-35" dirty="0">
                <a:solidFill>
                  <a:srgbClr val="FFFFFF"/>
                </a:solidFill>
                <a:latin typeface="Roboto Light "/>
                <a:cs typeface="Roboto"/>
              </a:rPr>
              <a:t> </a:t>
            </a:r>
            <a:r>
              <a:rPr sz="1300" b="0" dirty="0">
                <a:solidFill>
                  <a:srgbClr val="FFFFFF"/>
                </a:solidFill>
                <a:latin typeface="Roboto Light "/>
                <a:cs typeface="Roboto"/>
              </a:rPr>
              <a:t>relative</a:t>
            </a:r>
            <a:r>
              <a:rPr sz="1300" b="0" spc="-30" dirty="0">
                <a:solidFill>
                  <a:srgbClr val="FFFFFF"/>
                </a:solidFill>
                <a:latin typeface="Roboto Light "/>
                <a:cs typeface="Roboto"/>
              </a:rPr>
              <a:t> </a:t>
            </a:r>
            <a:r>
              <a:rPr sz="1300" b="0" spc="-25" dirty="0">
                <a:solidFill>
                  <a:srgbClr val="FFFFFF"/>
                </a:solidFill>
                <a:latin typeface="Roboto Light "/>
                <a:cs typeface="Roboto"/>
              </a:rPr>
              <a:t>to </a:t>
            </a:r>
            <a:r>
              <a:rPr sz="1300" b="0" spc="-10" dirty="0">
                <a:solidFill>
                  <a:srgbClr val="FFFFFF"/>
                </a:solidFill>
                <a:latin typeface="Roboto Light "/>
                <a:cs typeface="Roboto"/>
              </a:rPr>
              <a:t>Ref2025:</a:t>
            </a:r>
            <a:br>
              <a:rPr lang="pl-PL" sz="1300" dirty="0">
                <a:latin typeface="Roboto Light "/>
                <a:cs typeface="Roboto"/>
              </a:rPr>
            </a:br>
            <a:r>
              <a:rPr sz="1300" b="0" spc="-20" dirty="0">
                <a:solidFill>
                  <a:srgbClr val="FFFFFF"/>
                </a:solidFill>
                <a:latin typeface="Roboto Light "/>
                <a:cs typeface="Roboto"/>
              </a:rPr>
              <a:t>From</a:t>
            </a:r>
            <a:br>
              <a:rPr lang="pl-PL" sz="1300" dirty="0">
                <a:latin typeface="Roboto Light "/>
                <a:cs typeface="Roboto"/>
              </a:rPr>
            </a:br>
            <a:r>
              <a:rPr sz="1300" b="0" dirty="0">
                <a:solidFill>
                  <a:srgbClr val="FFFFFF"/>
                </a:solidFill>
                <a:latin typeface="Roboto Light "/>
                <a:cs typeface="Roboto"/>
              </a:rPr>
              <a:t>£3k</a:t>
            </a:r>
            <a:r>
              <a:rPr sz="1300" b="0" spc="-15" dirty="0">
                <a:solidFill>
                  <a:srgbClr val="FFFFFF"/>
                </a:solidFill>
                <a:latin typeface="Roboto Light "/>
                <a:cs typeface="Roboto"/>
              </a:rPr>
              <a:t> </a:t>
            </a:r>
            <a:r>
              <a:rPr sz="1300" b="0" spc="-20" dirty="0">
                <a:solidFill>
                  <a:srgbClr val="FFFFFF"/>
                </a:solidFill>
                <a:latin typeface="Roboto Light "/>
                <a:cs typeface="Roboto"/>
              </a:rPr>
              <a:t>less </a:t>
            </a:r>
            <a:r>
              <a:rPr sz="1300" b="0" spc="-25" dirty="0">
                <a:solidFill>
                  <a:srgbClr val="FFFFFF"/>
                </a:solidFill>
                <a:latin typeface="Roboto Light "/>
                <a:cs typeface="Roboto"/>
              </a:rPr>
              <a:t>to</a:t>
            </a:r>
            <a:br>
              <a:rPr lang="pl-PL" sz="1300" dirty="0">
                <a:latin typeface="Roboto Light "/>
                <a:cs typeface="Roboto"/>
              </a:rPr>
            </a:br>
            <a:r>
              <a:rPr sz="1300" b="0" dirty="0">
                <a:solidFill>
                  <a:srgbClr val="FFFFFF"/>
                </a:solidFill>
                <a:latin typeface="Roboto Light "/>
                <a:cs typeface="Roboto"/>
              </a:rPr>
              <a:t>£17k</a:t>
            </a:r>
            <a:r>
              <a:rPr sz="1300" b="0" spc="-20" dirty="0">
                <a:solidFill>
                  <a:srgbClr val="FFFFFF"/>
                </a:solidFill>
                <a:latin typeface="Roboto Light "/>
                <a:cs typeface="Roboto"/>
              </a:rPr>
              <a:t> more</a:t>
            </a:r>
            <a:endParaRPr sz="1300" dirty="0">
              <a:latin typeface="Roboto Light "/>
              <a:cs typeface="Roboto"/>
            </a:endParaRPr>
          </a:p>
        </p:txBody>
      </p:sp>
      <p:sp>
        <p:nvSpPr>
          <p:cNvPr id="41" name="object 13">
            <a:extLst>
              <a:ext uri="{FF2B5EF4-FFF2-40B4-BE49-F238E27FC236}">
                <a16:creationId xmlns:a16="http://schemas.microsoft.com/office/drawing/2014/main" id="{6FF32788-BA6D-46A8-B35F-6D5E60E6E983}"/>
              </a:ext>
            </a:extLst>
          </p:cNvPr>
          <p:cNvSpPr txBox="1"/>
          <p:nvPr/>
        </p:nvSpPr>
        <p:spPr>
          <a:xfrm>
            <a:off x="729150" y="3867165"/>
            <a:ext cx="1742341" cy="1367041"/>
          </a:xfrm>
          <a:prstGeom prst="rect">
            <a:avLst/>
          </a:prstGeom>
        </p:spPr>
        <p:txBody>
          <a:bodyPr vert="horz" wrap="square" lIns="0" tIns="36000" rIns="0" bIns="0" rtlCol="0" anchor="ctr">
            <a:noAutofit/>
          </a:bodyPr>
          <a:lstStyle/>
          <a:p>
            <a:pPr algn="ctr">
              <a:lnSpc>
                <a:spcPts val="1700"/>
              </a:lnSpc>
            </a:pPr>
            <a:r>
              <a:rPr lang="en-GB" sz="1600" b="1" dirty="0">
                <a:solidFill>
                  <a:srgbClr val="FFFFFF"/>
                </a:solidFill>
                <a:latin typeface="Roboto"/>
                <a:cs typeface="Roboto"/>
              </a:rPr>
              <a:t>Householder energy bills:</a:t>
            </a:r>
          </a:p>
          <a:p>
            <a:pPr marR="5080" algn="ctr">
              <a:spcBef>
                <a:spcPts val="500"/>
              </a:spcBef>
            </a:pPr>
            <a:r>
              <a:rPr sz="1300" b="0" dirty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CSs</a:t>
            </a:r>
            <a:r>
              <a:rPr sz="1300" b="0" spc="-30" dirty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sz="1300" b="0" dirty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range</a:t>
            </a:r>
            <a:r>
              <a:rPr sz="1300" b="0" spc="-20" dirty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sz="1300" b="0" dirty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from</a:t>
            </a:r>
            <a:r>
              <a:rPr sz="1300" b="0" spc="-25" dirty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sz="1300" b="0" spc="-20" dirty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£190 </a:t>
            </a:r>
            <a:r>
              <a:rPr sz="1300" b="0" dirty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increase</a:t>
            </a:r>
            <a:r>
              <a:rPr sz="1300" b="0" spc="-30" dirty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sz="1300" b="0" dirty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to</a:t>
            </a:r>
            <a:r>
              <a:rPr sz="1300" b="0" spc="-25" dirty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sz="1300" b="0" dirty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£450</a:t>
            </a:r>
            <a:r>
              <a:rPr sz="1300" b="0" spc="-25" dirty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sz="1300" b="0" spc="-10" dirty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saving </a:t>
            </a:r>
            <a:r>
              <a:rPr sz="1300" b="0" dirty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per</a:t>
            </a:r>
            <a:r>
              <a:rPr sz="1300" b="0" spc="-25" dirty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sz="1300" b="0" dirty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year</a:t>
            </a:r>
            <a:r>
              <a:rPr sz="1300" b="0" spc="-25" dirty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sz="1300" b="0" dirty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compared</a:t>
            </a:r>
            <a:r>
              <a:rPr sz="1300" b="0" spc="-25" dirty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sz="1300" b="0" spc="-20" dirty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with </a:t>
            </a:r>
            <a:r>
              <a:rPr sz="1300" b="0" dirty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the</a:t>
            </a:r>
            <a:r>
              <a:rPr sz="1300" b="0" spc="-20" dirty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sz="1300" b="0" dirty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2021</a:t>
            </a:r>
            <a:r>
              <a:rPr sz="1300" b="0" spc="-15" dirty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sz="1300" b="0" spc="-10" dirty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regulations.</a:t>
            </a:r>
            <a:endParaRPr sz="13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46" name="object 18">
            <a:extLst>
              <a:ext uri="{FF2B5EF4-FFF2-40B4-BE49-F238E27FC236}">
                <a16:creationId xmlns:a16="http://schemas.microsoft.com/office/drawing/2014/main" id="{8D08B1FE-6CF4-4EEE-93FC-A30D8E63C714}"/>
              </a:ext>
            </a:extLst>
          </p:cNvPr>
          <p:cNvSpPr txBox="1"/>
          <p:nvPr/>
        </p:nvSpPr>
        <p:spPr>
          <a:xfrm>
            <a:off x="4329862" y="3882331"/>
            <a:ext cx="1718418" cy="1336708"/>
          </a:xfrm>
          <a:prstGeom prst="rect">
            <a:avLst/>
          </a:prstGeom>
        </p:spPr>
        <p:txBody>
          <a:bodyPr vert="horz" wrap="square" lIns="0" tIns="36000" rIns="0" bIns="0" rtlCol="0" anchor="ctr" anchorCtr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en-GB" sz="1600" b="1" spc="-10" dirty="0">
                <a:solidFill>
                  <a:srgbClr val="FFFFFF"/>
                </a:solidFill>
                <a:latin typeface="Roboto"/>
                <a:cs typeface="Roboto"/>
              </a:rPr>
              <a:t>Transitional</a:t>
            </a:r>
            <a:endParaRPr lang="en-GB" sz="1600" dirty="0">
              <a:latin typeface="Roboto"/>
              <a:cs typeface="Roboto"/>
            </a:endParaRPr>
          </a:p>
          <a:p>
            <a:pPr algn="ctr">
              <a:lnSpc>
                <a:spcPts val="1700"/>
              </a:lnSpc>
            </a:pPr>
            <a:r>
              <a:rPr sz="1600" b="1" spc="-10" dirty="0">
                <a:solidFill>
                  <a:srgbClr val="FFFFFF"/>
                </a:solidFill>
                <a:latin typeface="Roboto"/>
                <a:cs typeface="Roboto"/>
              </a:rPr>
              <a:t>arrangements:</a:t>
            </a:r>
            <a:endParaRPr lang="pl-PL" sz="1600" b="1" spc="-10" dirty="0">
              <a:solidFill>
                <a:srgbClr val="FFFFFF"/>
              </a:solidFill>
              <a:latin typeface="Roboto"/>
              <a:cs typeface="Roboto"/>
            </a:endParaRPr>
          </a:p>
          <a:p>
            <a:pPr marR="5080" algn="ctr">
              <a:spcBef>
                <a:spcPts val="500"/>
              </a:spcBef>
            </a:pPr>
            <a:r>
              <a:rPr lang="en-GB" sz="1300" dirty="0">
                <a:solidFill>
                  <a:srgbClr val="FFFFFF"/>
                </a:solidFill>
                <a:latin typeface="Roboto Light "/>
                <a:cs typeface="Roboto"/>
              </a:rPr>
              <a:t>the</a:t>
            </a:r>
            <a:r>
              <a:rPr lang="en-GB" sz="1300" spc="-35" dirty="0">
                <a:solidFill>
                  <a:srgbClr val="FFFFFF"/>
                </a:solidFill>
                <a:latin typeface="Roboto Light "/>
                <a:cs typeface="Roboto"/>
              </a:rPr>
              <a:t> </a:t>
            </a:r>
            <a:r>
              <a:rPr lang="en-GB" sz="1300" dirty="0">
                <a:solidFill>
                  <a:srgbClr val="FFFFFF"/>
                </a:solidFill>
                <a:latin typeface="Roboto Light "/>
                <a:cs typeface="Roboto"/>
              </a:rPr>
              <a:t>timescales</a:t>
            </a:r>
            <a:r>
              <a:rPr lang="en-GB" sz="1300" spc="-30" dirty="0">
                <a:solidFill>
                  <a:srgbClr val="FFFFFF"/>
                </a:solidFill>
                <a:latin typeface="Roboto Light "/>
                <a:cs typeface="Roboto"/>
              </a:rPr>
              <a:t> </a:t>
            </a:r>
            <a:r>
              <a:rPr lang="en-GB" sz="1300" dirty="0">
                <a:solidFill>
                  <a:srgbClr val="FFFFFF"/>
                </a:solidFill>
                <a:latin typeface="Roboto Light "/>
                <a:cs typeface="Roboto"/>
              </a:rPr>
              <a:t>needed</a:t>
            </a:r>
            <a:r>
              <a:rPr lang="en-GB" sz="1300" spc="-30" dirty="0">
                <a:solidFill>
                  <a:srgbClr val="FFFFFF"/>
                </a:solidFill>
                <a:latin typeface="Roboto Light "/>
                <a:cs typeface="Roboto"/>
              </a:rPr>
              <a:t> </a:t>
            </a:r>
            <a:r>
              <a:rPr lang="en-GB" sz="1300" spc="-25" dirty="0">
                <a:solidFill>
                  <a:srgbClr val="FFFFFF"/>
                </a:solidFill>
                <a:latin typeface="Roboto Light "/>
                <a:cs typeface="Roboto"/>
              </a:rPr>
              <a:t>to </a:t>
            </a:r>
            <a:r>
              <a:rPr lang="en-GB" sz="1300" dirty="0">
                <a:solidFill>
                  <a:srgbClr val="FFFFFF"/>
                </a:solidFill>
                <a:latin typeface="Roboto Light "/>
                <a:cs typeface="Roboto"/>
              </a:rPr>
              <a:t>secure</a:t>
            </a:r>
            <a:r>
              <a:rPr lang="en-GB" sz="1300" spc="-25" dirty="0">
                <a:solidFill>
                  <a:srgbClr val="FFFFFF"/>
                </a:solidFill>
                <a:latin typeface="Roboto Light "/>
                <a:cs typeface="Roboto"/>
              </a:rPr>
              <a:t> </a:t>
            </a:r>
            <a:r>
              <a:rPr lang="en-GB" sz="1300" dirty="0">
                <a:solidFill>
                  <a:srgbClr val="FFFFFF"/>
                </a:solidFill>
                <a:latin typeface="Roboto Light "/>
                <a:cs typeface="Roboto"/>
              </a:rPr>
              <a:t>change</a:t>
            </a:r>
            <a:r>
              <a:rPr lang="en-GB" sz="1300" spc="-20" dirty="0">
                <a:solidFill>
                  <a:srgbClr val="FFFFFF"/>
                </a:solidFill>
                <a:latin typeface="Roboto Light "/>
                <a:cs typeface="Roboto"/>
              </a:rPr>
              <a:t> </a:t>
            </a:r>
            <a:r>
              <a:rPr lang="en-GB" sz="1300" dirty="0">
                <a:solidFill>
                  <a:srgbClr val="FFFFFF"/>
                </a:solidFill>
                <a:latin typeface="Roboto Light "/>
                <a:cs typeface="Roboto"/>
              </a:rPr>
              <a:t>at</a:t>
            </a:r>
            <a:r>
              <a:rPr lang="en-GB" sz="1300" spc="-15" dirty="0">
                <a:solidFill>
                  <a:srgbClr val="FFFFFF"/>
                </a:solidFill>
                <a:latin typeface="Roboto Light "/>
                <a:cs typeface="Roboto"/>
              </a:rPr>
              <a:t> </a:t>
            </a:r>
            <a:r>
              <a:rPr lang="en-GB" sz="1300" spc="-10" dirty="0">
                <a:solidFill>
                  <a:srgbClr val="FFFFFF"/>
                </a:solidFill>
                <a:latin typeface="Roboto Light "/>
                <a:cs typeface="Roboto"/>
              </a:rPr>
              <a:t>scale </a:t>
            </a:r>
            <a:r>
              <a:rPr lang="en-GB" sz="1300" dirty="0">
                <a:solidFill>
                  <a:srgbClr val="FFFFFF"/>
                </a:solidFill>
                <a:latin typeface="Roboto Light "/>
                <a:cs typeface="Roboto"/>
              </a:rPr>
              <a:t>safely</a:t>
            </a:r>
            <a:r>
              <a:rPr lang="en-GB" sz="1300" spc="-30" dirty="0">
                <a:solidFill>
                  <a:srgbClr val="FFFFFF"/>
                </a:solidFill>
                <a:latin typeface="Roboto Light "/>
                <a:cs typeface="Roboto"/>
              </a:rPr>
              <a:t> </a:t>
            </a:r>
            <a:r>
              <a:rPr lang="en-GB" sz="1300" spc="-25" dirty="0">
                <a:solidFill>
                  <a:srgbClr val="FFFFFF"/>
                </a:solidFill>
                <a:latin typeface="Roboto Light "/>
                <a:cs typeface="Roboto"/>
              </a:rPr>
              <a:t>for</a:t>
            </a:r>
            <a:r>
              <a:rPr lang="pl-PL" sz="1300" dirty="0">
                <a:latin typeface="Roboto Light "/>
                <a:cs typeface="Roboto"/>
              </a:rPr>
              <a:t> </a:t>
            </a:r>
            <a:r>
              <a:rPr lang="en-GB" sz="1300" dirty="0">
                <a:solidFill>
                  <a:srgbClr val="FFFFFF"/>
                </a:solidFill>
                <a:latin typeface="Roboto Light "/>
                <a:cs typeface="Roboto"/>
              </a:rPr>
              <a:t>different </a:t>
            </a:r>
            <a:r>
              <a:rPr lang="en-GB" sz="1300" spc="-20" dirty="0">
                <a:solidFill>
                  <a:srgbClr val="FFFFFF"/>
                </a:solidFill>
                <a:latin typeface="Roboto Light "/>
                <a:cs typeface="Roboto"/>
              </a:rPr>
              <a:t>CSs.</a:t>
            </a:r>
            <a:endParaRPr lang="en-GB" sz="1300" dirty="0">
              <a:latin typeface="Roboto Light "/>
              <a:cs typeface="Roboto"/>
            </a:endParaRPr>
          </a:p>
        </p:txBody>
      </p:sp>
      <p:sp>
        <p:nvSpPr>
          <p:cNvPr id="51" name="object 23">
            <a:extLst>
              <a:ext uri="{FF2B5EF4-FFF2-40B4-BE49-F238E27FC236}">
                <a16:creationId xmlns:a16="http://schemas.microsoft.com/office/drawing/2014/main" id="{10322C08-4BA3-423A-A970-CA8126B3632A}"/>
              </a:ext>
            </a:extLst>
          </p:cNvPr>
          <p:cNvSpPr txBox="1"/>
          <p:nvPr/>
        </p:nvSpPr>
        <p:spPr>
          <a:xfrm>
            <a:off x="9804427" y="2643856"/>
            <a:ext cx="1584685" cy="1770160"/>
          </a:xfrm>
          <a:prstGeom prst="rect">
            <a:avLst/>
          </a:prstGeom>
        </p:spPr>
        <p:txBody>
          <a:bodyPr vert="horz" wrap="square" lIns="0" tIns="36000" rIns="0" bIns="0" rtlCol="0" anchor="ctr" anchorCtr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en-GB" sz="1600" b="1" dirty="0">
                <a:solidFill>
                  <a:srgbClr val="FFFFFF"/>
                </a:solidFill>
                <a:latin typeface="Roboto"/>
                <a:cs typeface="Roboto"/>
              </a:rPr>
              <a:t>Air </a:t>
            </a:r>
            <a:br>
              <a:rPr lang="pl-PL" sz="1600" b="1" dirty="0">
                <a:solidFill>
                  <a:srgbClr val="FFFFFF"/>
                </a:solidFill>
                <a:latin typeface="Roboto"/>
                <a:cs typeface="Roboto"/>
              </a:rPr>
            </a:br>
            <a:r>
              <a:rPr lang="en-GB" sz="1600" b="1" dirty="0">
                <a:solidFill>
                  <a:srgbClr val="FFFFFF"/>
                </a:solidFill>
                <a:latin typeface="Roboto"/>
                <a:cs typeface="Roboto"/>
              </a:rPr>
              <a:t>permeability level:</a:t>
            </a:r>
          </a:p>
          <a:p>
            <a:pPr marR="5080" indent="635" algn="ctr">
              <a:spcBef>
                <a:spcPts val="500"/>
              </a:spcBef>
            </a:pPr>
            <a:r>
              <a:rPr sz="1300" b="0" dirty="0">
                <a:solidFill>
                  <a:srgbClr val="FFFFFF"/>
                </a:solidFill>
                <a:latin typeface="Roboto Light "/>
                <a:cs typeface="Roboto"/>
              </a:rPr>
              <a:t>the</a:t>
            </a:r>
            <a:r>
              <a:rPr sz="1300" b="0" spc="-35" dirty="0">
                <a:solidFill>
                  <a:srgbClr val="FFFFFF"/>
                </a:solidFill>
                <a:latin typeface="Roboto Light "/>
                <a:cs typeface="Roboto"/>
              </a:rPr>
              <a:t> </a:t>
            </a:r>
            <a:r>
              <a:rPr sz="1300" b="0" dirty="0">
                <a:solidFill>
                  <a:srgbClr val="FFFFFF"/>
                </a:solidFill>
                <a:latin typeface="Roboto Light "/>
                <a:cs typeface="Roboto"/>
              </a:rPr>
              <a:t>challenges</a:t>
            </a:r>
            <a:r>
              <a:rPr sz="1300" b="0" spc="-30" dirty="0">
                <a:solidFill>
                  <a:srgbClr val="FFFFFF"/>
                </a:solidFill>
                <a:latin typeface="Roboto Light "/>
                <a:cs typeface="Roboto"/>
              </a:rPr>
              <a:t> </a:t>
            </a:r>
            <a:r>
              <a:rPr sz="1300" b="0" spc="-25" dirty="0">
                <a:solidFill>
                  <a:srgbClr val="FFFFFF"/>
                </a:solidFill>
                <a:latin typeface="Roboto Light "/>
                <a:cs typeface="Roboto"/>
              </a:rPr>
              <a:t>and </a:t>
            </a:r>
            <a:r>
              <a:rPr sz="1300" b="0" dirty="0">
                <a:solidFill>
                  <a:srgbClr val="FFFFFF"/>
                </a:solidFill>
                <a:latin typeface="Roboto Light "/>
                <a:cs typeface="Roboto"/>
              </a:rPr>
              <a:t>implications</a:t>
            </a:r>
            <a:r>
              <a:rPr sz="1300" b="0" spc="-35" dirty="0">
                <a:solidFill>
                  <a:srgbClr val="FFFFFF"/>
                </a:solidFill>
                <a:latin typeface="Roboto Light "/>
                <a:cs typeface="Roboto"/>
              </a:rPr>
              <a:t> </a:t>
            </a:r>
            <a:r>
              <a:rPr sz="1300" b="0" dirty="0">
                <a:solidFill>
                  <a:srgbClr val="FFFFFF"/>
                </a:solidFill>
                <a:latin typeface="Roboto Light "/>
                <a:cs typeface="Roboto"/>
              </a:rPr>
              <a:t>of</a:t>
            </a:r>
            <a:r>
              <a:rPr sz="1300" b="0" spc="-35" dirty="0">
                <a:solidFill>
                  <a:srgbClr val="FFFFFF"/>
                </a:solidFill>
                <a:latin typeface="Roboto Light "/>
                <a:cs typeface="Roboto"/>
              </a:rPr>
              <a:t> </a:t>
            </a:r>
            <a:r>
              <a:rPr sz="1300" b="0" spc="-20" dirty="0">
                <a:solidFill>
                  <a:srgbClr val="FFFFFF"/>
                </a:solidFill>
                <a:latin typeface="Roboto Light "/>
                <a:cs typeface="Roboto"/>
              </a:rPr>
              <a:t>step </a:t>
            </a:r>
            <a:r>
              <a:rPr sz="1300" b="0" dirty="0">
                <a:solidFill>
                  <a:srgbClr val="FFFFFF"/>
                </a:solidFill>
                <a:latin typeface="Roboto Light "/>
                <a:cs typeface="Roboto"/>
              </a:rPr>
              <a:t>changes</a:t>
            </a:r>
            <a:r>
              <a:rPr sz="1300" b="0" spc="-25" dirty="0">
                <a:solidFill>
                  <a:srgbClr val="FFFFFF"/>
                </a:solidFill>
                <a:latin typeface="Roboto Light "/>
                <a:cs typeface="Roboto"/>
              </a:rPr>
              <a:t> </a:t>
            </a:r>
            <a:r>
              <a:rPr sz="1300" b="0" dirty="0">
                <a:solidFill>
                  <a:srgbClr val="FFFFFF"/>
                </a:solidFill>
                <a:latin typeface="Roboto Light "/>
                <a:cs typeface="Roboto"/>
              </a:rPr>
              <a:t>in</a:t>
            </a:r>
            <a:r>
              <a:rPr sz="1300" b="0" spc="-20" dirty="0">
                <a:solidFill>
                  <a:srgbClr val="FFFFFF"/>
                </a:solidFill>
                <a:latin typeface="Roboto Light "/>
                <a:cs typeface="Roboto"/>
              </a:rPr>
              <a:t> </a:t>
            </a:r>
            <a:r>
              <a:rPr sz="1300" b="0" spc="-10" dirty="0">
                <a:solidFill>
                  <a:srgbClr val="FFFFFF"/>
                </a:solidFill>
                <a:latin typeface="Roboto Light "/>
                <a:cs typeface="Roboto"/>
              </a:rPr>
              <a:t>build </a:t>
            </a:r>
            <a:r>
              <a:rPr sz="1300" b="0" dirty="0">
                <a:solidFill>
                  <a:srgbClr val="FFFFFF"/>
                </a:solidFill>
                <a:latin typeface="Roboto Light "/>
                <a:cs typeface="Roboto"/>
              </a:rPr>
              <a:t>techniques</a:t>
            </a:r>
            <a:r>
              <a:rPr sz="1300" b="0" spc="-50" dirty="0">
                <a:solidFill>
                  <a:srgbClr val="FFFFFF"/>
                </a:solidFill>
                <a:latin typeface="Roboto Light "/>
                <a:cs typeface="Roboto"/>
              </a:rPr>
              <a:t> </a:t>
            </a:r>
            <a:r>
              <a:rPr sz="1300" b="0" spc="-25" dirty="0">
                <a:solidFill>
                  <a:srgbClr val="FFFFFF"/>
                </a:solidFill>
                <a:latin typeface="Roboto Light "/>
                <a:cs typeface="Roboto"/>
              </a:rPr>
              <a:t>and </a:t>
            </a:r>
            <a:r>
              <a:rPr sz="1300" b="0" dirty="0">
                <a:solidFill>
                  <a:srgbClr val="FFFFFF"/>
                </a:solidFill>
                <a:latin typeface="Roboto Light "/>
                <a:cs typeface="Roboto"/>
              </a:rPr>
              <a:t>quality </a:t>
            </a:r>
            <a:r>
              <a:rPr sz="1300" b="0" spc="-10" dirty="0">
                <a:solidFill>
                  <a:srgbClr val="FFFFFF"/>
                </a:solidFill>
                <a:latin typeface="Roboto Light "/>
                <a:cs typeface="Roboto"/>
              </a:rPr>
              <a:t>control</a:t>
            </a:r>
            <a:r>
              <a:rPr sz="1400" b="0" spc="-10" dirty="0">
                <a:solidFill>
                  <a:srgbClr val="FFFFFF"/>
                </a:solidFill>
                <a:latin typeface="Roboto Light "/>
                <a:cs typeface="Roboto"/>
              </a:rPr>
              <a:t>.</a:t>
            </a:r>
            <a:endParaRPr sz="1400" dirty="0">
              <a:latin typeface="Roboto Light "/>
              <a:cs typeface="Roboto"/>
            </a:endParaRPr>
          </a:p>
        </p:txBody>
      </p:sp>
      <p:sp>
        <p:nvSpPr>
          <p:cNvPr id="55" name="object 27">
            <a:extLst>
              <a:ext uri="{FF2B5EF4-FFF2-40B4-BE49-F238E27FC236}">
                <a16:creationId xmlns:a16="http://schemas.microsoft.com/office/drawing/2014/main" id="{4E722A93-7394-4114-9393-539FD75F1CE1}"/>
              </a:ext>
            </a:extLst>
          </p:cNvPr>
          <p:cNvSpPr txBox="1"/>
          <p:nvPr/>
        </p:nvSpPr>
        <p:spPr>
          <a:xfrm>
            <a:off x="7965257" y="3664323"/>
            <a:ext cx="1666496" cy="1772724"/>
          </a:xfrm>
          <a:prstGeom prst="rect">
            <a:avLst/>
          </a:prstGeom>
        </p:spPr>
        <p:txBody>
          <a:bodyPr vert="horz" wrap="square" lIns="0" tIns="36000" rIns="0" bIns="0" rtlCol="0" anchor="ctr" anchorCtr="0">
            <a:spAutoFit/>
          </a:bodyPr>
          <a:lstStyle/>
          <a:p>
            <a:pPr marR="5080" indent="635" algn="ctr">
              <a:lnSpc>
                <a:spcPts val="1700"/>
              </a:lnSpc>
            </a:pPr>
            <a:r>
              <a:rPr sz="1600" b="1" spc="-10" dirty="0">
                <a:solidFill>
                  <a:srgbClr val="FFFFFF"/>
                </a:solidFill>
                <a:latin typeface="Roboto"/>
                <a:cs typeface="Roboto"/>
              </a:rPr>
              <a:t>Mechanical </a:t>
            </a:r>
            <a:r>
              <a:rPr sz="1600" b="1" dirty="0">
                <a:solidFill>
                  <a:srgbClr val="FFFFFF"/>
                </a:solidFill>
                <a:latin typeface="Roboto"/>
                <a:cs typeface="Roboto"/>
              </a:rPr>
              <a:t>Ventilation </a:t>
            </a:r>
            <a:br>
              <a:rPr lang="pl-PL" sz="1600" b="1" dirty="0">
                <a:solidFill>
                  <a:srgbClr val="FFFFFF"/>
                </a:solidFill>
                <a:latin typeface="Roboto"/>
                <a:cs typeface="Roboto"/>
              </a:rPr>
            </a:br>
            <a:r>
              <a:rPr sz="1600" b="1" spc="-20" dirty="0">
                <a:solidFill>
                  <a:srgbClr val="FFFFFF"/>
                </a:solidFill>
                <a:latin typeface="Roboto"/>
                <a:cs typeface="Roboto"/>
              </a:rPr>
              <a:t>Heat </a:t>
            </a:r>
            <a:r>
              <a:rPr sz="1600" b="1" dirty="0">
                <a:solidFill>
                  <a:srgbClr val="FFFFFF"/>
                </a:solidFill>
                <a:latin typeface="Roboto"/>
                <a:cs typeface="Roboto"/>
              </a:rPr>
              <a:t>Recovery</a:t>
            </a:r>
            <a:r>
              <a:rPr sz="1600" b="1" spc="-5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Roboto"/>
                <a:cs typeface="Roboto"/>
              </a:rPr>
              <a:t>(MVHR):</a:t>
            </a:r>
            <a:endParaRPr sz="1600" dirty="0">
              <a:latin typeface="Roboto"/>
              <a:cs typeface="Roboto"/>
            </a:endParaRPr>
          </a:p>
          <a:p>
            <a:pPr marR="5080" algn="ctr">
              <a:spcBef>
                <a:spcPts val="500"/>
              </a:spcBef>
            </a:pPr>
            <a:r>
              <a:rPr lang="en-GB" sz="1300" dirty="0">
                <a:solidFill>
                  <a:srgbClr val="FFFFFF"/>
                </a:solidFill>
                <a:latin typeface="Roboto Light "/>
                <a:cs typeface="Roboto"/>
              </a:rPr>
              <a:t>the challenges and implications of step changes for builders and householders.</a:t>
            </a:r>
          </a:p>
        </p:txBody>
      </p:sp>
    </p:spTree>
    <p:extLst>
      <p:ext uri="{BB962C8B-B14F-4D97-AF65-F5344CB8AC3E}">
        <p14:creationId xmlns:p14="http://schemas.microsoft.com/office/powerpoint/2010/main" val="200140481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2" grpId="0"/>
      <p:bldP spid="37" grpId="0"/>
      <p:bldP spid="41" grpId="0"/>
      <p:bldP spid="46" grpId="0"/>
      <p:bldP spid="51" grpId="0"/>
      <p:bldP spid="5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ject 3">
            <a:extLst>
              <a:ext uri="{FF2B5EF4-FFF2-40B4-BE49-F238E27FC236}">
                <a16:creationId xmlns:a16="http://schemas.microsoft.com/office/drawing/2014/main" id="{577D5EF4-34D9-4CBA-A07C-CE521AFD499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43278" y="1477800"/>
            <a:ext cx="3988473" cy="4922999"/>
          </a:xfrm>
          <a:prstGeom prst="rect">
            <a:avLst/>
          </a:prstGeom>
        </p:spPr>
      </p:pic>
      <p:sp>
        <p:nvSpPr>
          <p:cNvPr id="15" name="object 11">
            <a:extLst>
              <a:ext uri="{FF2B5EF4-FFF2-40B4-BE49-F238E27FC236}">
                <a16:creationId xmlns:a16="http://schemas.microsoft.com/office/drawing/2014/main" id="{F77FF824-B80C-4A25-8416-AE502A4E869B}"/>
              </a:ext>
            </a:extLst>
          </p:cNvPr>
          <p:cNvSpPr txBox="1">
            <a:spLocks/>
          </p:cNvSpPr>
          <p:nvPr/>
        </p:nvSpPr>
        <p:spPr>
          <a:xfrm>
            <a:off x="1390918" y="721640"/>
            <a:ext cx="9418941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accent4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FR" sz="2800" dirty="0"/>
              <a:t>26</a:t>
            </a:r>
            <a:r>
              <a:rPr lang="fr-FR" sz="2800" spc="-15" dirty="0"/>
              <a:t> </a:t>
            </a:r>
            <a:r>
              <a:rPr lang="fr-FR" sz="2800" dirty="0" err="1"/>
              <a:t>Recommendations</a:t>
            </a:r>
            <a:r>
              <a:rPr lang="fr-FR" sz="2800" spc="-20" dirty="0"/>
              <a:t> </a:t>
            </a:r>
            <a:r>
              <a:rPr lang="fr-FR" sz="2800" dirty="0"/>
              <a:t>for</a:t>
            </a:r>
            <a:r>
              <a:rPr lang="fr-FR" sz="2800" spc="-15" dirty="0"/>
              <a:t> </a:t>
            </a:r>
            <a:r>
              <a:rPr lang="fr-FR" sz="2800" dirty="0"/>
              <a:t>effective</a:t>
            </a:r>
            <a:r>
              <a:rPr lang="fr-FR" sz="2800" spc="-15" dirty="0"/>
              <a:t> </a:t>
            </a:r>
            <a:r>
              <a:rPr lang="fr-FR" sz="2800" spc="-10" dirty="0" err="1"/>
              <a:t>implementation</a:t>
            </a:r>
            <a:endParaRPr lang="fr-FR" sz="2800" spc="-10" dirty="0"/>
          </a:p>
        </p:txBody>
      </p:sp>
      <p:sp>
        <p:nvSpPr>
          <p:cNvPr id="16" name="object 12">
            <a:extLst>
              <a:ext uri="{FF2B5EF4-FFF2-40B4-BE49-F238E27FC236}">
                <a16:creationId xmlns:a16="http://schemas.microsoft.com/office/drawing/2014/main" id="{A247DB92-F0BE-4F6D-83CB-8D2AE7E8FB37}"/>
              </a:ext>
            </a:extLst>
          </p:cNvPr>
          <p:cNvSpPr txBox="1"/>
          <p:nvPr/>
        </p:nvSpPr>
        <p:spPr>
          <a:xfrm>
            <a:off x="444500" y="1778478"/>
            <a:ext cx="7129780" cy="45320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dirty="0">
                <a:solidFill>
                  <a:srgbClr val="162F41"/>
                </a:solidFill>
                <a:latin typeface="Roboto"/>
                <a:cs typeface="Roboto"/>
              </a:rPr>
              <a:t>…but</a:t>
            </a:r>
            <a:r>
              <a:rPr sz="1800" b="0" spc="-25" dirty="0">
                <a:solidFill>
                  <a:srgbClr val="162F41"/>
                </a:solidFill>
                <a:latin typeface="Roboto"/>
                <a:cs typeface="Roboto"/>
              </a:rPr>
              <a:t> </a:t>
            </a:r>
            <a:r>
              <a:rPr sz="1800" b="0" dirty="0">
                <a:solidFill>
                  <a:srgbClr val="162F41"/>
                </a:solidFill>
                <a:latin typeface="Roboto"/>
                <a:cs typeface="Roboto"/>
              </a:rPr>
              <a:t>these</a:t>
            </a:r>
            <a:r>
              <a:rPr sz="1800" b="0" spc="-20" dirty="0">
                <a:solidFill>
                  <a:srgbClr val="162F41"/>
                </a:solidFill>
                <a:latin typeface="Roboto"/>
                <a:cs typeface="Roboto"/>
              </a:rPr>
              <a:t> </a:t>
            </a:r>
            <a:r>
              <a:rPr sz="1800" b="0" dirty="0">
                <a:solidFill>
                  <a:srgbClr val="162F41"/>
                </a:solidFill>
                <a:latin typeface="Roboto"/>
                <a:cs typeface="Roboto"/>
              </a:rPr>
              <a:t>7</a:t>
            </a:r>
            <a:r>
              <a:rPr sz="1800" b="0" spc="-20" dirty="0">
                <a:solidFill>
                  <a:srgbClr val="162F41"/>
                </a:solidFill>
                <a:latin typeface="Roboto"/>
                <a:cs typeface="Roboto"/>
              </a:rPr>
              <a:t> </a:t>
            </a:r>
            <a:r>
              <a:rPr sz="1800" b="0" dirty="0">
                <a:solidFill>
                  <a:srgbClr val="162F41"/>
                </a:solidFill>
                <a:latin typeface="Roboto"/>
                <a:cs typeface="Roboto"/>
              </a:rPr>
              <a:t>underpin</a:t>
            </a:r>
            <a:r>
              <a:rPr sz="1800" b="0" spc="-20" dirty="0">
                <a:solidFill>
                  <a:srgbClr val="162F41"/>
                </a:solidFill>
                <a:latin typeface="Roboto"/>
                <a:cs typeface="Roboto"/>
              </a:rPr>
              <a:t> </a:t>
            </a:r>
            <a:r>
              <a:rPr sz="1800" b="0" dirty="0">
                <a:solidFill>
                  <a:srgbClr val="162F41"/>
                </a:solidFill>
                <a:latin typeface="Roboto"/>
                <a:cs typeface="Roboto"/>
              </a:rPr>
              <a:t>the</a:t>
            </a:r>
            <a:r>
              <a:rPr sz="1800" b="0" spc="-20" dirty="0">
                <a:solidFill>
                  <a:srgbClr val="162F41"/>
                </a:solidFill>
                <a:latin typeface="Roboto"/>
                <a:cs typeface="Roboto"/>
              </a:rPr>
              <a:t> </a:t>
            </a:r>
            <a:r>
              <a:rPr sz="1800" b="0" spc="-10" dirty="0">
                <a:solidFill>
                  <a:srgbClr val="162F41"/>
                </a:solidFill>
                <a:latin typeface="Roboto"/>
                <a:cs typeface="Roboto"/>
              </a:rPr>
              <a:t>others:</a:t>
            </a:r>
            <a:endParaRPr sz="1800" dirty="0">
              <a:latin typeface="Roboto"/>
              <a:cs typeface="Roboto"/>
            </a:endParaRPr>
          </a:p>
          <a:p>
            <a:pPr marL="289560" indent="-180340">
              <a:lnSpc>
                <a:spcPct val="100000"/>
              </a:lnSpc>
              <a:spcBef>
                <a:spcPts val="1455"/>
              </a:spcBef>
              <a:buChar char="•"/>
              <a:tabLst>
                <a:tab pos="290195" algn="l"/>
              </a:tabLst>
            </a:pPr>
            <a:r>
              <a:rPr sz="1800" b="1" dirty="0">
                <a:solidFill>
                  <a:srgbClr val="162F41"/>
                </a:solidFill>
                <a:latin typeface="Roboto"/>
                <a:cs typeface="Roboto"/>
              </a:rPr>
              <a:t>Establish</a:t>
            </a:r>
            <a:r>
              <a:rPr sz="1800" b="1" spc="-10" dirty="0">
                <a:solidFill>
                  <a:srgbClr val="162F41"/>
                </a:solidFill>
                <a:latin typeface="Roboto"/>
                <a:cs typeface="Roboto"/>
              </a:rPr>
              <a:t> </a:t>
            </a:r>
            <a:r>
              <a:rPr sz="1800" b="1" dirty="0">
                <a:solidFill>
                  <a:srgbClr val="162F41"/>
                </a:solidFill>
                <a:latin typeface="Roboto"/>
                <a:cs typeface="Roboto"/>
              </a:rPr>
              <a:t>an</a:t>
            </a:r>
            <a:r>
              <a:rPr sz="1800" b="1" spc="-15" dirty="0">
                <a:solidFill>
                  <a:srgbClr val="162F41"/>
                </a:solidFill>
                <a:latin typeface="Roboto"/>
                <a:cs typeface="Roboto"/>
              </a:rPr>
              <a:t> </a:t>
            </a:r>
            <a:r>
              <a:rPr sz="1800" b="1" dirty="0">
                <a:solidFill>
                  <a:srgbClr val="162F41"/>
                </a:solidFill>
                <a:latin typeface="Roboto"/>
                <a:cs typeface="Roboto"/>
              </a:rPr>
              <a:t>Industry</a:t>
            </a:r>
            <a:r>
              <a:rPr sz="1800" b="1" spc="-10" dirty="0">
                <a:solidFill>
                  <a:srgbClr val="162F41"/>
                </a:solidFill>
                <a:latin typeface="Roboto"/>
                <a:cs typeface="Roboto"/>
              </a:rPr>
              <a:t> </a:t>
            </a:r>
            <a:r>
              <a:rPr sz="1800" b="1" dirty="0">
                <a:solidFill>
                  <a:srgbClr val="162F41"/>
                </a:solidFill>
                <a:latin typeface="Roboto"/>
                <a:cs typeface="Roboto"/>
              </a:rPr>
              <a:t>Government</a:t>
            </a:r>
            <a:r>
              <a:rPr sz="1800" b="1" spc="-15" dirty="0">
                <a:solidFill>
                  <a:srgbClr val="162F41"/>
                </a:solidFill>
                <a:latin typeface="Roboto"/>
                <a:cs typeface="Roboto"/>
              </a:rPr>
              <a:t> </a:t>
            </a:r>
            <a:r>
              <a:rPr sz="1800" b="1" dirty="0">
                <a:solidFill>
                  <a:srgbClr val="162F41"/>
                </a:solidFill>
                <a:latin typeface="Roboto"/>
                <a:cs typeface="Roboto"/>
              </a:rPr>
              <a:t>FHS</a:t>
            </a:r>
            <a:r>
              <a:rPr sz="1800" b="1" spc="-10" dirty="0">
                <a:solidFill>
                  <a:srgbClr val="162F41"/>
                </a:solidFill>
                <a:latin typeface="Roboto"/>
                <a:cs typeface="Roboto"/>
              </a:rPr>
              <a:t> </a:t>
            </a:r>
            <a:r>
              <a:rPr sz="1800" b="1" dirty="0">
                <a:solidFill>
                  <a:srgbClr val="162F41"/>
                </a:solidFill>
                <a:latin typeface="Roboto"/>
                <a:cs typeface="Roboto"/>
              </a:rPr>
              <a:t>Implementation</a:t>
            </a:r>
            <a:r>
              <a:rPr sz="1800" b="1" spc="-10" dirty="0">
                <a:solidFill>
                  <a:srgbClr val="162F41"/>
                </a:solidFill>
                <a:latin typeface="Roboto"/>
                <a:cs typeface="Roboto"/>
              </a:rPr>
              <a:t> Board</a:t>
            </a:r>
            <a:endParaRPr sz="1800" dirty="0">
              <a:latin typeface="Roboto"/>
              <a:cs typeface="Roboto"/>
            </a:endParaRPr>
          </a:p>
          <a:p>
            <a:pPr marL="289560">
              <a:lnSpc>
                <a:spcPct val="100000"/>
              </a:lnSpc>
              <a:spcBef>
                <a:spcPts val="204"/>
              </a:spcBef>
            </a:pPr>
            <a:r>
              <a:rPr sz="1400" b="0" spc="-10" dirty="0">
                <a:solidFill>
                  <a:srgbClr val="162F4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Sub</a:t>
            </a:r>
            <a:r>
              <a:rPr sz="1400" b="0" spc="-30" dirty="0">
                <a:solidFill>
                  <a:srgbClr val="162F4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sz="1400" b="0" spc="-25" dirty="0">
                <a:solidFill>
                  <a:srgbClr val="162F4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groups:</a:t>
            </a:r>
            <a:r>
              <a:rPr sz="1400" b="0" spc="-30" dirty="0">
                <a:solidFill>
                  <a:srgbClr val="162F4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sz="1400" b="0" spc="-35" dirty="0">
                <a:solidFill>
                  <a:srgbClr val="162F4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Consumer,</a:t>
            </a:r>
            <a:r>
              <a:rPr sz="1400" b="0" spc="-30" dirty="0">
                <a:solidFill>
                  <a:srgbClr val="162F4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sz="1400" b="0" spc="-20" dirty="0">
                <a:solidFill>
                  <a:srgbClr val="162F4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Small</a:t>
            </a:r>
            <a:r>
              <a:rPr sz="1400" b="0" spc="-30" dirty="0">
                <a:solidFill>
                  <a:srgbClr val="162F4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sz="1400" b="0" spc="-35" dirty="0">
                <a:solidFill>
                  <a:srgbClr val="162F4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Builder,</a:t>
            </a:r>
            <a:r>
              <a:rPr sz="1400" b="0" spc="-30" dirty="0">
                <a:solidFill>
                  <a:srgbClr val="162F4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sz="1400" b="0" spc="-10" dirty="0">
                <a:solidFill>
                  <a:srgbClr val="162F4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Heat</a:t>
            </a:r>
            <a:r>
              <a:rPr sz="1400" b="0" spc="-30" dirty="0">
                <a:solidFill>
                  <a:srgbClr val="162F4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sz="1400" b="0" spc="-20" dirty="0">
                <a:solidFill>
                  <a:srgbClr val="162F4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pump,</a:t>
            </a:r>
            <a:r>
              <a:rPr sz="1400" b="0" spc="-30" dirty="0">
                <a:solidFill>
                  <a:srgbClr val="162F4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Ventilation, </a:t>
            </a:r>
            <a:r>
              <a:rPr sz="1400" b="0" spc="-25" dirty="0">
                <a:solidFill>
                  <a:srgbClr val="162F4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Airtightness,</a:t>
            </a:r>
            <a:r>
              <a:rPr sz="1400" b="0" spc="-30" dirty="0">
                <a:solidFill>
                  <a:srgbClr val="162F4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sz="1400" b="0" spc="-25" dirty="0">
                <a:solidFill>
                  <a:srgbClr val="162F4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Energy</a:t>
            </a:r>
            <a:r>
              <a:rPr sz="1400" b="0" spc="-30" dirty="0">
                <a:solidFill>
                  <a:srgbClr val="162F4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sz="1400" b="0" spc="-10" dirty="0">
                <a:solidFill>
                  <a:srgbClr val="162F4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Flexibility</a:t>
            </a:r>
            <a:endParaRPr sz="14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650" dirty="0">
              <a:latin typeface="Roboto"/>
              <a:cs typeface="Roboto"/>
            </a:endParaRPr>
          </a:p>
          <a:p>
            <a:pPr marL="289560" indent="-180340">
              <a:lnSpc>
                <a:spcPct val="100000"/>
              </a:lnSpc>
              <a:buChar char="•"/>
              <a:tabLst>
                <a:tab pos="290195" algn="l"/>
              </a:tabLst>
            </a:pPr>
            <a:r>
              <a:rPr sz="1800" b="1" dirty="0">
                <a:solidFill>
                  <a:srgbClr val="162F41"/>
                </a:solidFill>
                <a:latin typeface="Roboto"/>
                <a:cs typeface="Roboto"/>
              </a:rPr>
              <a:t>Announce</a:t>
            </a:r>
            <a:r>
              <a:rPr sz="1800" b="1" spc="-30" dirty="0">
                <a:solidFill>
                  <a:srgbClr val="162F41"/>
                </a:solidFill>
                <a:latin typeface="Roboto"/>
                <a:cs typeface="Roboto"/>
              </a:rPr>
              <a:t> </a:t>
            </a:r>
            <a:r>
              <a:rPr sz="1800" b="1" dirty="0">
                <a:solidFill>
                  <a:srgbClr val="162F41"/>
                </a:solidFill>
                <a:latin typeface="Roboto"/>
                <a:cs typeface="Roboto"/>
              </a:rPr>
              <a:t>key</a:t>
            </a:r>
            <a:r>
              <a:rPr sz="1800" b="1" spc="-25" dirty="0">
                <a:solidFill>
                  <a:srgbClr val="162F41"/>
                </a:solidFill>
                <a:latin typeface="Roboto"/>
                <a:cs typeface="Roboto"/>
              </a:rPr>
              <a:t> </a:t>
            </a:r>
            <a:r>
              <a:rPr sz="1800" b="1" dirty="0">
                <a:solidFill>
                  <a:srgbClr val="162F41"/>
                </a:solidFill>
                <a:latin typeface="Roboto"/>
                <a:cs typeface="Roboto"/>
              </a:rPr>
              <a:t>decisions</a:t>
            </a:r>
            <a:r>
              <a:rPr sz="1800" b="1" spc="-30" dirty="0">
                <a:solidFill>
                  <a:srgbClr val="162F41"/>
                </a:solidFill>
                <a:latin typeface="Roboto"/>
                <a:cs typeface="Roboto"/>
              </a:rPr>
              <a:t> </a:t>
            </a:r>
            <a:r>
              <a:rPr sz="1800" b="1" dirty="0">
                <a:solidFill>
                  <a:srgbClr val="162F41"/>
                </a:solidFill>
                <a:latin typeface="Roboto"/>
                <a:cs typeface="Roboto"/>
              </a:rPr>
              <a:t>as</a:t>
            </a:r>
            <a:r>
              <a:rPr sz="1800" b="1" spc="-25" dirty="0">
                <a:solidFill>
                  <a:srgbClr val="162F41"/>
                </a:solidFill>
                <a:latin typeface="Roboto"/>
                <a:cs typeface="Roboto"/>
              </a:rPr>
              <a:t> </a:t>
            </a:r>
            <a:r>
              <a:rPr sz="1800" b="1" dirty="0">
                <a:solidFill>
                  <a:srgbClr val="162F41"/>
                </a:solidFill>
                <a:latin typeface="Roboto"/>
                <a:cs typeface="Roboto"/>
              </a:rPr>
              <a:t>early</a:t>
            </a:r>
            <a:r>
              <a:rPr sz="1800" b="1" spc="-25" dirty="0">
                <a:solidFill>
                  <a:srgbClr val="162F41"/>
                </a:solidFill>
                <a:latin typeface="Roboto"/>
                <a:cs typeface="Roboto"/>
              </a:rPr>
              <a:t> </a:t>
            </a:r>
            <a:r>
              <a:rPr sz="1800" b="1" dirty="0">
                <a:solidFill>
                  <a:srgbClr val="162F41"/>
                </a:solidFill>
                <a:latin typeface="Roboto"/>
                <a:cs typeface="Roboto"/>
              </a:rPr>
              <a:t>as</a:t>
            </a:r>
            <a:r>
              <a:rPr sz="1800" b="1" spc="-25" dirty="0">
                <a:solidFill>
                  <a:srgbClr val="162F41"/>
                </a:solidFill>
                <a:latin typeface="Roboto"/>
                <a:cs typeface="Roboto"/>
              </a:rPr>
              <a:t> </a:t>
            </a:r>
            <a:r>
              <a:rPr sz="1800" b="1" spc="-10" dirty="0">
                <a:solidFill>
                  <a:srgbClr val="162F41"/>
                </a:solidFill>
                <a:latin typeface="Roboto"/>
                <a:cs typeface="Roboto"/>
              </a:rPr>
              <a:t>possible</a:t>
            </a:r>
            <a:endParaRPr sz="1800" dirty="0">
              <a:latin typeface="Roboto"/>
              <a:cs typeface="Roboto"/>
            </a:endParaRPr>
          </a:p>
          <a:p>
            <a:pPr>
              <a:lnSpc>
                <a:spcPct val="100000"/>
              </a:lnSpc>
              <a:spcBef>
                <a:spcPts val="60"/>
              </a:spcBef>
              <a:buClr>
                <a:srgbClr val="162F41"/>
              </a:buClr>
              <a:buFont typeface="Roboto"/>
              <a:buChar char="•"/>
            </a:pPr>
            <a:endParaRPr sz="1700" dirty="0">
              <a:latin typeface="Roboto"/>
              <a:cs typeface="Roboto"/>
            </a:endParaRPr>
          </a:p>
          <a:p>
            <a:pPr marL="289560" indent="-180340">
              <a:lnSpc>
                <a:spcPct val="100000"/>
              </a:lnSpc>
              <a:buChar char="•"/>
              <a:tabLst>
                <a:tab pos="290195" algn="l"/>
              </a:tabLst>
            </a:pPr>
            <a:r>
              <a:rPr sz="1800" b="1" dirty="0">
                <a:solidFill>
                  <a:srgbClr val="162F41"/>
                </a:solidFill>
                <a:latin typeface="Roboto"/>
                <a:cs typeface="Roboto"/>
              </a:rPr>
              <a:t>Provide</a:t>
            </a:r>
            <a:r>
              <a:rPr sz="1800" b="1" spc="-35" dirty="0">
                <a:solidFill>
                  <a:srgbClr val="162F41"/>
                </a:solidFill>
                <a:latin typeface="Roboto"/>
                <a:cs typeface="Roboto"/>
              </a:rPr>
              <a:t> </a:t>
            </a:r>
            <a:r>
              <a:rPr sz="1800" b="1" dirty="0">
                <a:solidFill>
                  <a:srgbClr val="162F41"/>
                </a:solidFill>
                <a:latin typeface="Roboto"/>
                <a:cs typeface="Roboto"/>
              </a:rPr>
              <a:t>a</a:t>
            </a:r>
            <a:r>
              <a:rPr sz="1800" b="1" spc="-25" dirty="0">
                <a:solidFill>
                  <a:srgbClr val="162F41"/>
                </a:solidFill>
                <a:latin typeface="Roboto"/>
                <a:cs typeface="Roboto"/>
              </a:rPr>
              <a:t> </a:t>
            </a:r>
            <a:r>
              <a:rPr sz="1800" b="1" dirty="0">
                <a:solidFill>
                  <a:srgbClr val="162F41"/>
                </a:solidFill>
                <a:latin typeface="Roboto"/>
                <a:cs typeface="Roboto"/>
              </a:rPr>
              <a:t>stable</a:t>
            </a:r>
            <a:r>
              <a:rPr sz="1800" b="1" spc="-25" dirty="0">
                <a:solidFill>
                  <a:srgbClr val="162F41"/>
                </a:solidFill>
                <a:latin typeface="Roboto"/>
                <a:cs typeface="Roboto"/>
              </a:rPr>
              <a:t> </a:t>
            </a:r>
            <a:r>
              <a:rPr sz="1800" b="1" dirty="0">
                <a:solidFill>
                  <a:srgbClr val="162F41"/>
                </a:solidFill>
                <a:latin typeface="Roboto"/>
                <a:cs typeface="Roboto"/>
              </a:rPr>
              <a:t>and</a:t>
            </a:r>
            <a:r>
              <a:rPr sz="1800" b="1" spc="-20" dirty="0">
                <a:solidFill>
                  <a:srgbClr val="162F41"/>
                </a:solidFill>
                <a:latin typeface="Roboto"/>
                <a:cs typeface="Roboto"/>
              </a:rPr>
              <a:t> </a:t>
            </a:r>
            <a:r>
              <a:rPr sz="1800" b="1" dirty="0">
                <a:solidFill>
                  <a:srgbClr val="162F41"/>
                </a:solidFill>
                <a:latin typeface="Roboto"/>
                <a:cs typeface="Roboto"/>
              </a:rPr>
              <a:t>consistent</a:t>
            </a:r>
            <a:r>
              <a:rPr sz="1800" b="1" spc="-25" dirty="0">
                <a:solidFill>
                  <a:srgbClr val="162F41"/>
                </a:solidFill>
                <a:latin typeface="Roboto"/>
                <a:cs typeface="Roboto"/>
              </a:rPr>
              <a:t> </a:t>
            </a:r>
            <a:r>
              <a:rPr sz="1800" b="1" dirty="0">
                <a:solidFill>
                  <a:srgbClr val="162F41"/>
                </a:solidFill>
                <a:latin typeface="Roboto"/>
                <a:cs typeface="Roboto"/>
              </a:rPr>
              <a:t>version</a:t>
            </a:r>
            <a:r>
              <a:rPr sz="1800" b="1" spc="-25" dirty="0">
                <a:solidFill>
                  <a:srgbClr val="162F41"/>
                </a:solidFill>
                <a:latin typeface="Roboto"/>
                <a:cs typeface="Roboto"/>
              </a:rPr>
              <a:t> </a:t>
            </a:r>
            <a:r>
              <a:rPr sz="1800" b="1" dirty="0">
                <a:solidFill>
                  <a:srgbClr val="162F41"/>
                </a:solidFill>
                <a:latin typeface="Roboto"/>
                <a:cs typeface="Roboto"/>
              </a:rPr>
              <a:t>of</a:t>
            </a:r>
            <a:r>
              <a:rPr sz="1800" b="1" spc="-20" dirty="0">
                <a:solidFill>
                  <a:srgbClr val="162F41"/>
                </a:solidFill>
                <a:latin typeface="Roboto"/>
                <a:cs typeface="Roboto"/>
              </a:rPr>
              <a:t> </a:t>
            </a:r>
            <a:r>
              <a:rPr sz="1800" b="1" dirty="0">
                <a:solidFill>
                  <a:srgbClr val="162F41"/>
                </a:solidFill>
                <a:latin typeface="Roboto"/>
                <a:cs typeface="Roboto"/>
              </a:rPr>
              <a:t>SAP11</a:t>
            </a:r>
            <a:r>
              <a:rPr sz="1800" b="1" spc="-20" dirty="0">
                <a:solidFill>
                  <a:srgbClr val="162F41"/>
                </a:solidFill>
                <a:latin typeface="Roboto"/>
                <a:cs typeface="Roboto"/>
              </a:rPr>
              <a:t> </a:t>
            </a:r>
            <a:r>
              <a:rPr sz="1800" b="1" dirty="0">
                <a:solidFill>
                  <a:srgbClr val="162F41"/>
                </a:solidFill>
                <a:latin typeface="Roboto"/>
                <a:cs typeface="Roboto"/>
              </a:rPr>
              <a:t>in</a:t>
            </a:r>
            <a:r>
              <a:rPr sz="1800" b="1" spc="-25" dirty="0">
                <a:solidFill>
                  <a:srgbClr val="162F41"/>
                </a:solidFill>
                <a:latin typeface="Roboto"/>
                <a:cs typeface="Roboto"/>
              </a:rPr>
              <a:t> </a:t>
            </a:r>
            <a:r>
              <a:rPr sz="1800" b="1" dirty="0">
                <a:solidFill>
                  <a:srgbClr val="162F41"/>
                </a:solidFill>
                <a:latin typeface="Roboto"/>
                <a:cs typeface="Roboto"/>
              </a:rPr>
              <a:t>good</a:t>
            </a:r>
            <a:r>
              <a:rPr sz="1800" b="1" spc="-15" dirty="0">
                <a:solidFill>
                  <a:srgbClr val="162F41"/>
                </a:solidFill>
                <a:latin typeface="Roboto"/>
                <a:cs typeface="Roboto"/>
              </a:rPr>
              <a:t> </a:t>
            </a:r>
            <a:r>
              <a:rPr sz="1800" b="1" spc="-20" dirty="0">
                <a:solidFill>
                  <a:srgbClr val="162F41"/>
                </a:solidFill>
                <a:latin typeface="Roboto"/>
                <a:cs typeface="Roboto"/>
              </a:rPr>
              <a:t>time</a:t>
            </a:r>
            <a:endParaRPr sz="1800" dirty="0">
              <a:latin typeface="Roboto"/>
              <a:cs typeface="Roboto"/>
            </a:endParaRPr>
          </a:p>
          <a:p>
            <a:pPr>
              <a:lnSpc>
                <a:spcPct val="100000"/>
              </a:lnSpc>
              <a:buClr>
                <a:srgbClr val="162F41"/>
              </a:buClr>
              <a:buFont typeface="Roboto"/>
              <a:buChar char="•"/>
            </a:pPr>
            <a:endParaRPr sz="1800" dirty="0">
              <a:latin typeface="Roboto"/>
              <a:cs typeface="Roboto"/>
            </a:endParaRPr>
          </a:p>
          <a:p>
            <a:pPr marL="289560" indent="-180340">
              <a:lnSpc>
                <a:spcPct val="100000"/>
              </a:lnSpc>
              <a:spcBef>
                <a:spcPts val="5"/>
              </a:spcBef>
              <a:buChar char="•"/>
              <a:tabLst>
                <a:tab pos="290195" algn="l"/>
              </a:tabLst>
            </a:pPr>
            <a:r>
              <a:rPr sz="1800" b="1" dirty="0">
                <a:solidFill>
                  <a:srgbClr val="162F41"/>
                </a:solidFill>
                <a:latin typeface="Roboto"/>
                <a:cs typeface="Roboto"/>
              </a:rPr>
              <a:t>Provide</a:t>
            </a:r>
            <a:r>
              <a:rPr sz="1800" b="1" spc="-45" dirty="0">
                <a:solidFill>
                  <a:srgbClr val="162F41"/>
                </a:solidFill>
                <a:latin typeface="Roboto"/>
                <a:cs typeface="Roboto"/>
              </a:rPr>
              <a:t> </a:t>
            </a:r>
            <a:r>
              <a:rPr sz="1800" b="1" spc="-10" dirty="0">
                <a:solidFill>
                  <a:srgbClr val="162F41"/>
                </a:solidFill>
                <a:latin typeface="Roboto"/>
                <a:cs typeface="Roboto"/>
              </a:rPr>
              <a:t>sufficient</a:t>
            </a:r>
            <a:r>
              <a:rPr sz="1800" b="1" spc="-85" dirty="0">
                <a:solidFill>
                  <a:srgbClr val="162F41"/>
                </a:solidFill>
                <a:latin typeface="Roboto"/>
                <a:cs typeface="Roboto"/>
              </a:rPr>
              <a:t> </a:t>
            </a:r>
            <a:r>
              <a:rPr sz="1800" b="1" spc="-10" dirty="0">
                <a:solidFill>
                  <a:srgbClr val="162F41"/>
                </a:solidFill>
                <a:latin typeface="Roboto"/>
                <a:cs typeface="Roboto"/>
              </a:rPr>
              <a:t>Transitional</a:t>
            </a:r>
            <a:r>
              <a:rPr sz="1800" b="1" spc="-40" dirty="0">
                <a:solidFill>
                  <a:srgbClr val="162F41"/>
                </a:solidFill>
                <a:latin typeface="Roboto"/>
                <a:cs typeface="Roboto"/>
              </a:rPr>
              <a:t> </a:t>
            </a:r>
            <a:r>
              <a:rPr sz="1800" b="1" spc="-10" dirty="0">
                <a:solidFill>
                  <a:srgbClr val="162F41"/>
                </a:solidFill>
                <a:latin typeface="Roboto"/>
                <a:cs typeface="Roboto"/>
              </a:rPr>
              <a:t>Arrangements</a:t>
            </a:r>
            <a:endParaRPr sz="1800" dirty="0">
              <a:latin typeface="Roboto"/>
              <a:cs typeface="Roboto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162F41"/>
              </a:buClr>
              <a:buFont typeface="Roboto"/>
              <a:buChar char="•"/>
            </a:pPr>
            <a:endParaRPr sz="1850" dirty="0">
              <a:latin typeface="Roboto"/>
              <a:cs typeface="Roboto"/>
            </a:endParaRPr>
          </a:p>
          <a:p>
            <a:pPr marL="289560" indent="-180340">
              <a:lnSpc>
                <a:spcPct val="100000"/>
              </a:lnSpc>
              <a:buChar char="•"/>
              <a:tabLst>
                <a:tab pos="290195" algn="l"/>
              </a:tabLst>
            </a:pPr>
            <a:r>
              <a:rPr sz="1800" b="1" dirty="0">
                <a:solidFill>
                  <a:srgbClr val="162F41"/>
                </a:solidFill>
                <a:latin typeface="Roboto"/>
                <a:cs typeface="Roboto"/>
              </a:rPr>
              <a:t>Establish</a:t>
            </a:r>
            <a:r>
              <a:rPr sz="1800" b="1" spc="-25" dirty="0">
                <a:solidFill>
                  <a:srgbClr val="162F41"/>
                </a:solidFill>
                <a:latin typeface="Roboto"/>
                <a:cs typeface="Roboto"/>
              </a:rPr>
              <a:t> </a:t>
            </a:r>
            <a:r>
              <a:rPr sz="1800" b="1" dirty="0">
                <a:solidFill>
                  <a:srgbClr val="162F41"/>
                </a:solidFill>
                <a:latin typeface="Roboto"/>
                <a:cs typeface="Roboto"/>
              </a:rPr>
              <a:t>and</a:t>
            </a:r>
            <a:r>
              <a:rPr sz="1800" b="1" spc="-15" dirty="0">
                <a:solidFill>
                  <a:srgbClr val="162F41"/>
                </a:solidFill>
                <a:latin typeface="Roboto"/>
                <a:cs typeface="Roboto"/>
              </a:rPr>
              <a:t> </a:t>
            </a:r>
            <a:r>
              <a:rPr sz="1800" b="1" dirty="0">
                <a:solidFill>
                  <a:srgbClr val="162F41"/>
                </a:solidFill>
                <a:latin typeface="Roboto"/>
                <a:cs typeface="Roboto"/>
              </a:rPr>
              <a:t>enforce</a:t>
            </a:r>
            <a:r>
              <a:rPr sz="1800" b="1" spc="-20" dirty="0">
                <a:solidFill>
                  <a:srgbClr val="162F41"/>
                </a:solidFill>
                <a:latin typeface="Roboto"/>
                <a:cs typeface="Roboto"/>
              </a:rPr>
              <a:t> </a:t>
            </a:r>
            <a:r>
              <a:rPr sz="1800" b="1" dirty="0">
                <a:solidFill>
                  <a:srgbClr val="162F41"/>
                </a:solidFill>
                <a:latin typeface="Roboto"/>
                <a:cs typeface="Roboto"/>
              </a:rPr>
              <a:t>new</a:t>
            </a:r>
            <a:r>
              <a:rPr sz="1800" b="1" spc="-15" dirty="0">
                <a:solidFill>
                  <a:srgbClr val="162F41"/>
                </a:solidFill>
                <a:latin typeface="Roboto"/>
                <a:cs typeface="Roboto"/>
              </a:rPr>
              <a:t> </a:t>
            </a:r>
            <a:r>
              <a:rPr sz="1800" b="1" dirty="0">
                <a:solidFill>
                  <a:srgbClr val="162F41"/>
                </a:solidFill>
                <a:latin typeface="Roboto"/>
                <a:cs typeface="Roboto"/>
              </a:rPr>
              <a:t>build</a:t>
            </a:r>
            <a:r>
              <a:rPr sz="1800" b="1" spc="-15" dirty="0">
                <a:solidFill>
                  <a:srgbClr val="162F41"/>
                </a:solidFill>
                <a:latin typeface="Roboto"/>
                <a:cs typeface="Roboto"/>
              </a:rPr>
              <a:t> </a:t>
            </a:r>
            <a:r>
              <a:rPr sz="1800" b="1" dirty="0">
                <a:solidFill>
                  <a:srgbClr val="162F41"/>
                </a:solidFill>
                <a:latin typeface="Roboto"/>
                <a:cs typeface="Roboto"/>
              </a:rPr>
              <a:t>homes</a:t>
            </a:r>
            <a:r>
              <a:rPr sz="1800" b="1" spc="-10" dirty="0">
                <a:solidFill>
                  <a:srgbClr val="162F41"/>
                </a:solidFill>
                <a:latin typeface="Roboto"/>
                <a:cs typeface="Roboto"/>
              </a:rPr>
              <a:t> </a:t>
            </a:r>
            <a:r>
              <a:rPr sz="1800" b="1" dirty="0">
                <a:solidFill>
                  <a:srgbClr val="162F41"/>
                </a:solidFill>
                <a:latin typeface="Roboto"/>
                <a:cs typeface="Roboto"/>
              </a:rPr>
              <a:t>competency</a:t>
            </a:r>
            <a:r>
              <a:rPr sz="1800" b="1" spc="-15" dirty="0">
                <a:solidFill>
                  <a:srgbClr val="162F41"/>
                </a:solidFill>
                <a:latin typeface="Roboto"/>
                <a:cs typeface="Roboto"/>
              </a:rPr>
              <a:t> </a:t>
            </a:r>
            <a:r>
              <a:rPr sz="1800" b="1" spc="-10" dirty="0">
                <a:solidFill>
                  <a:srgbClr val="162F41"/>
                </a:solidFill>
                <a:latin typeface="Roboto"/>
                <a:cs typeface="Roboto"/>
              </a:rPr>
              <a:t>schemes</a:t>
            </a:r>
            <a:endParaRPr sz="1800" dirty="0">
              <a:latin typeface="Roboto"/>
              <a:cs typeface="Roboto"/>
            </a:endParaRPr>
          </a:p>
          <a:p>
            <a:pPr marL="289560">
              <a:lnSpc>
                <a:spcPct val="100000"/>
              </a:lnSpc>
              <a:spcBef>
                <a:spcPts val="204"/>
              </a:spcBef>
            </a:pPr>
            <a:r>
              <a:rPr sz="1400" b="0" dirty="0">
                <a:solidFill>
                  <a:srgbClr val="162F4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Covering:</a:t>
            </a:r>
            <a:r>
              <a:rPr sz="1400" b="0" spc="-25" dirty="0">
                <a:solidFill>
                  <a:srgbClr val="162F4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sz="1400" b="0" dirty="0">
                <a:solidFill>
                  <a:srgbClr val="162F4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airtightness,</a:t>
            </a:r>
            <a:r>
              <a:rPr sz="1400" b="0" spc="-10" dirty="0">
                <a:solidFill>
                  <a:srgbClr val="162F4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sz="1400" b="0" dirty="0">
                <a:solidFill>
                  <a:srgbClr val="162F4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ventilation</a:t>
            </a:r>
            <a:r>
              <a:rPr sz="1400" b="0" spc="-10" dirty="0">
                <a:solidFill>
                  <a:srgbClr val="162F4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sz="1400" b="0" dirty="0">
                <a:solidFill>
                  <a:srgbClr val="162F4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and</a:t>
            </a:r>
            <a:r>
              <a:rPr sz="1400" b="0" spc="-5" dirty="0">
                <a:solidFill>
                  <a:srgbClr val="162F4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sz="1400" b="0" dirty="0">
                <a:solidFill>
                  <a:srgbClr val="162F4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heat</a:t>
            </a:r>
            <a:r>
              <a:rPr sz="1400" b="0" spc="-5" dirty="0">
                <a:solidFill>
                  <a:srgbClr val="162F4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sz="1400" b="0" spc="-10" dirty="0">
                <a:solidFill>
                  <a:srgbClr val="162F4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pumps</a:t>
            </a:r>
            <a:endParaRPr sz="14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700" dirty="0">
              <a:latin typeface="Roboto"/>
              <a:cs typeface="Roboto"/>
            </a:endParaRPr>
          </a:p>
          <a:p>
            <a:pPr marL="289560" indent="-180340">
              <a:lnSpc>
                <a:spcPct val="100000"/>
              </a:lnSpc>
              <a:buChar char="•"/>
              <a:tabLst>
                <a:tab pos="290195" algn="l"/>
              </a:tabLst>
            </a:pPr>
            <a:r>
              <a:rPr sz="1800" b="1" dirty="0">
                <a:solidFill>
                  <a:srgbClr val="162F41"/>
                </a:solidFill>
                <a:latin typeface="Roboto"/>
                <a:cs typeface="Roboto"/>
              </a:rPr>
              <a:t>Learn</a:t>
            </a:r>
            <a:r>
              <a:rPr sz="1800" b="1" spc="-35" dirty="0">
                <a:solidFill>
                  <a:srgbClr val="162F41"/>
                </a:solidFill>
                <a:latin typeface="Roboto"/>
                <a:cs typeface="Roboto"/>
              </a:rPr>
              <a:t> </a:t>
            </a:r>
            <a:r>
              <a:rPr sz="1800" b="1" dirty="0">
                <a:solidFill>
                  <a:srgbClr val="162F41"/>
                </a:solidFill>
                <a:latin typeface="Roboto"/>
                <a:cs typeface="Roboto"/>
              </a:rPr>
              <a:t>from</a:t>
            </a:r>
            <a:r>
              <a:rPr sz="1800" b="1" spc="-25" dirty="0">
                <a:solidFill>
                  <a:srgbClr val="162F41"/>
                </a:solidFill>
                <a:latin typeface="Roboto"/>
                <a:cs typeface="Roboto"/>
              </a:rPr>
              <a:t> </a:t>
            </a:r>
            <a:r>
              <a:rPr sz="1800" b="1" dirty="0">
                <a:solidFill>
                  <a:srgbClr val="162F41"/>
                </a:solidFill>
                <a:latin typeface="Roboto"/>
                <a:cs typeface="Roboto"/>
              </a:rPr>
              <a:t>UK</a:t>
            </a:r>
            <a:r>
              <a:rPr sz="1800" b="1" spc="-30" dirty="0">
                <a:solidFill>
                  <a:srgbClr val="162F41"/>
                </a:solidFill>
                <a:latin typeface="Roboto"/>
                <a:cs typeface="Roboto"/>
              </a:rPr>
              <a:t> </a:t>
            </a:r>
            <a:r>
              <a:rPr sz="1800" b="1" dirty="0">
                <a:solidFill>
                  <a:srgbClr val="162F41"/>
                </a:solidFill>
                <a:latin typeface="Roboto"/>
                <a:cs typeface="Roboto"/>
              </a:rPr>
              <a:t>and</a:t>
            </a:r>
            <a:r>
              <a:rPr sz="1800" b="1" spc="-25" dirty="0">
                <a:solidFill>
                  <a:srgbClr val="162F41"/>
                </a:solidFill>
                <a:latin typeface="Roboto"/>
                <a:cs typeface="Roboto"/>
              </a:rPr>
              <a:t> </a:t>
            </a:r>
            <a:r>
              <a:rPr sz="1800" b="1" dirty="0">
                <a:solidFill>
                  <a:srgbClr val="162F41"/>
                </a:solidFill>
                <a:latin typeface="Roboto"/>
                <a:cs typeface="Roboto"/>
              </a:rPr>
              <a:t>international</a:t>
            </a:r>
            <a:r>
              <a:rPr sz="1800" b="1" spc="-30" dirty="0">
                <a:solidFill>
                  <a:srgbClr val="162F41"/>
                </a:solidFill>
                <a:latin typeface="Roboto"/>
                <a:cs typeface="Roboto"/>
              </a:rPr>
              <a:t> </a:t>
            </a:r>
            <a:r>
              <a:rPr sz="1800" b="1" dirty="0">
                <a:solidFill>
                  <a:srgbClr val="162F41"/>
                </a:solidFill>
                <a:latin typeface="Roboto"/>
                <a:cs typeface="Roboto"/>
              </a:rPr>
              <a:t>leaders</a:t>
            </a:r>
            <a:r>
              <a:rPr sz="1800" b="1" spc="-25" dirty="0">
                <a:solidFill>
                  <a:srgbClr val="162F41"/>
                </a:solidFill>
                <a:latin typeface="Roboto"/>
                <a:cs typeface="Roboto"/>
              </a:rPr>
              <a:t> </a:t>
            </a:r>
            <a:r>
              <a:rPr sz="1800" b="1" dirty="0">
                <a:solidFill>
                  <a:srgbClr val="162F41"/>
                </a:solidFill>
                <a:latin typeface="Roboto"/>
                <a:cs typeface="Roboto"/>
              </a:rPr>
              <a:t>in</a:t>
            </a:r>
            <a:r>
              <a:rPr sz="1800" b="1" spc="-30" dirty="0">
                <a:solidFill>
                  <a:srgbClr val="162F41"/>
                </a:solidFill>
                <a:latin typeface="Roboto"/>
                <a:cs typeface="Roboto"/>
              </a:rPr>
              <a:t> </a:t>
            </a:r>
            <a:r>
              <a:rPr sz="1800" b="1" dirty="0">
                <a:solidFill>
                  <a:srgbClr val="162F41"/>
                </a:solidFill>
                <a:latin typeface="Roboto"/>
                <a:cs typeface="Roboto"/>
              </a:rPr>
              <a:t>net</a:t>
            </a:r>
            <a:r>
              <a:rPr sz="1800" b="1" spc="-25" dirty="0">
                <a:solidFill>
                  <a:srgbClr val="162F41"/>
                </a:solidFill>
                <a:latin typeface="Roboto"/>
                <a:cs typeface="Roboto"/>
              </a:rPr>
              <a:t> </a:t>
            </a:r>
            <a:r>
              <a:rPr sz="1800" b="1" dirty="0">
                <a:solidFill>
                  <a:srgbClr val="162F41"/>
                </a:solidFill>
                <a:latin typeface="Roboto"/>
                <a:cs typeface="Roboto"/>
              </a:rPr>
              <a:t>zero</a:t>
            </a:r>
            <a:r>
              <a:rPr sz="1800" b="1" spc="-25" dirty="0">
                <a:solidFill>
                  <a:srgbClr val="162F41"/>
                </a:solidFill>
                <a:latin typeface="Roboto"/>
                <a:cs typeface="Roboto"/>
              </a:rPr>
              <a:t> </a:t>
            </a:r>
            <a:r>
              <a:rPr sz="1800" b="1" spc="-10" dirty="0">
                <a:solidFill>
                  <a:srgbClr val="162F41"/>
                </a:solidFill>
                <a:latin typeface="Roboto"/>
                <a:cs typeface="Roboto"/>
              </a:rPr>
              <a:t>homes</a:t>
            </a:r>
            <a:endParaRPr sz="1800" dirty="0">
              <a:latin typeface="Roboto"/>
              <a:cs typeface="Roboto"/>
            </a:endParaRPr>
          </a:p>
          <a:p>
            <a:pPr>
              <a:lnSpc>
                <a:spcPct val="100000"/>
              </a:lnSpc>
              <a:buClr>
                <a:srgbClr val="162F41"/>
              </a:buClr>
              <a:buFont typeface="Roboto"/>
              <a:buChar char="•"/>
            </a:pPr>
            <a:endParaRPr sz="1800" dirty="0">
              <a:latin typeface="Roboto"/>
              <a:cs typeface="Roboto"/>
            </a:endParaRPr>
          </a:p>
          <a:p>
            <a:pPr marL="289560" indent="-180340">
              <a:lnSpc>
                <a:spcPct val="100000"/>
              </a:lnSpc>
              <a:buChar char="•"/>
              <a:tabLst>
                <a:tab pos="290195" algn="l"/>
              </a:tabLst>
            </a:pPr>
            <a:r>
              <a:rPr sz="1800" b="1" dirty="0">
                <a:solidFill>
                  <a:srgbClr val="162F41"/>
                </a:solidFill>
                <a:latin typeface="Roboto"/>
                <a:cs typeface="Roboto"/>
              </a:rPr>
              <a:t>Develop</a:t>
            </a:r>
            <a:r>
              <a:rPr sz="1800" b="1" spc="-25" dirty="0">
                <a:solidFill>
                  <a:srgbClr val="162F41"/>
                </a:solidFill>
                <a:latin typeface="Roboto"/>
                <a:cs typeface="Roboto"/>
              </a:rPr>
              <a:t> </a:t>
            </a:r>
            <a:r>
              <a:rPr sz="1800" b="1" dirty="0">
                <a:solidFill>
                  <a:srgbClr val="162F41"/>
                </a:solidFill>
                <a:latin typeface="Roboto"/>
                <a:cs typeface="Roboto"/>
              </a:rPr>
              <a:t>performance</a:t>
            </a:r>
            <a:r>
              <a:rPr sz="1800" b="1" spc="-25" dirty="0">
                <a:solidFill>
                  <a:srgbClr val="162F41"/>
                </a:solidFill>
                <a:latin typeface="Roboto"/>
                <a:cs typeface="Roboto"/>
              </a:rPr>
              <a:t> </a:t>
            </a:r>
            <a:r>
              <a:rPr sz="1800" b="1" dirty="0">
                <a:solidFill>
                  <a:srgbClr val="162F41"/>
                </a:solidFill>
                <a:latin typeface="Roboto"/>
                <a:cs typeface="Roboto"/>
              </a:rPr>
              <a:t>measurement</a:t>
            </a:r>
            <a:r>
              <a:rPr sz="1800" b="1" spc="-15" dirty="0">
                <a:solidFill>
                  <a:srgbClr val="162F41"/>
                </a:solidFill>
                <a:latin typeface="Roboto"/>
                <a:cs typeface="Roboto"/>
              </a:rPr>
              <a:t> </a:t>
            </a:r>
            <a:r>
              <a:rPr sz="1800" b="1" spc="-10" dirty="0">
                <a:solidFill>
                  <a:srgbClr val="162F41"/>
                </a:solidFill>
                <a:latin typeface="Roboto"/>
                <a:cs typeface="Roboto"/>
              </a:rPr>
              <a:t>techniques</a:t>
            </a:r>
            <a:endParaRPr sz="1800" dirty="0">
              <a:latin typeface="Roboto"/>
              <a:cs typeface="Roboto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F56476D-4733-4F22-B6A2-1140F6EF0384}"/>
              </a:ext>
            </a:extLst>
          </p:cNvPr>
          <p:cNvSpPr/>
          <p:nvPr/>
        </p:nvSpPr>
        <p:spPr>
          <a:xfrm>
            <a:off x="469905" y="2185217"/>
            <a:ext cx="7186930" cy="694690"/>
          </a:xfrm>
          <a:prstGeom prst="roundRect">
            <a:avLst/>
          </a:prstGeom>
          <a:noFill/>
          <a:ln w="19050">
            <a:solidFill>
              <a:srgbClr val="24A1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81DFC5D-52CD-4577-8563-E507A744B812}"/>
              </a:ext>
            </a:extLst>
          </p:cNvPr>
          <p:cNvSpPr/>
          <p:nvPr/>
        </p:nvSpPr>
        <p:spPr>
          <a:xfrm>
            <a:off x="469905" y="4582977"/>
            <a:ext cx="7186930" cy="694690"/>
          </a:xfrm>
          <a:prstGeom prst="roundRect">
            <a:avLst/>
          </a:prstGeom>
          <a:noFill/>
          <a:ln w="19050">
            <a:solidFill>
              <a:srgbClr val="24A1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1E68175-88BC-4C6C-B9D9-56F3A5A029E5}"/>
              </a:ext>
            </a:extLst>
          </p:cNvPr>
          <p:cNvSpPr/>
          <p:nvPr/>
        </p:nvSpPr>
        <p:spPr>
          <a:xfrm>
            <a:off x="469905" y="2939301"/>
            <a:ext cx="7186930" cy="489699"/>
          </a:xfrm>
          <a:prstGeom prst="roundRect">
            <a:avLst/>
          </a:prstGeom>
          <a:noFill/>
          <a:ln w="19050">
            <a:solidFill>
              <a:srgbClr val="24A1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8B4F5F5-ABB9-406A-9D02-15BAE57D5959}"/>
              </a:ext>
            </a:extLst>
          </p:cNvPr>
          <p:cNvSpPr/>
          <p:nvPr/>
        </p:nvSpPr>
        <p:spPr>
          <a:xfrm>
            <a:off x="469905" y="3483314"/>
            <a:ext cx="7186930" cy="489699"/>
          </a:xfrm>
          <a:prstGeom prst="roundRect">
            <a:avLst/>
          </a:prstGeom>
          <a:noFill/>
          <a:ln w="19050">
            <a:solidFill>
              <a:srgbClr val="24A1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71491F4-0302-42FF-A502-A9E653CE80C4}"/>
              </a:ext>
            </a:extLst>
          </p:cNvPr>
          <p:cNvSpPr/>
          <p:nvPr/>
        </p:nvSpPr>
        <p:spPr>
          <a:xfrm>
            <a:off x="469905" y="4029243"/>
            <a:ext cx="7186930" cy="489699"/>
          </a:xfrm>
          <a:prstGeom prst="roundRect">
            <a:avLst/>
          </a:prstGeom>
          <a:noFill/>
          <a:ln w="19050">
            <a:solidFill>
              <a:srgbClr val="24A1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989FAF6-FED0-4EE0-A35A-82CFB027C4C5}"/>
              </a:ext>
            </a:extLst>
          </p:cNvPr>
          <p:cNvSpPr/>
          <p:nvPr/>
        </p:nvSpPr>
        <p:spPr>
          <a:xfrm>
            <a:off x="469905" y="5341702"/>
            <a:ext cx="7186930" cy="489699"/>
          </a:xfrm>
          <a:prstGeom prst="roundRect">
            <a:avLst/>
          </a:prstGeom>
          <a:noFill/>
          <a:ln w="19050">
            <a:solidFill>
              <a:srgbClr val="24A1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4C66798-6C66-42A7-A4EC-64D47BA5C812}"/>
              </a:ext>
            </a:extLst>
          </p:cNvPr>
          <p:cNvSpPr/>
          <p:nvPr/>
        </p:nvSpPr>
        <p:spPr>
          <a:xfrm>
            <a:off x="469905" y="5895436"/>
            <a:ext cx="7186930" cy="489699"/>
          </a:xfrm>
          <a:prstGeom prst="roundRect">
            <a:avLst/>
          </a:prstGeom>
          <a:noFill/>
          <a:ln w="19050">
            <a:solidFill>
              <a:srgbClr val="24A1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336544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indefinite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indefinite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indefinite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indefinite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indefinite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0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indefinite"/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1" dur="indefinite"/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indefinite"/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4" dur="indefinite"/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7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1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indefinite"/>
                                        <p:tgtEl>
                                          <p:spTgt spid="1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8" dur="indefinite"/>
                                        <p:tgtEl>
                                          <p:spTgt spid="1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1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allAtOnce"/>
      <p:bldP spid="14" grpId="0" uiExpand="1" animBg="1"/>
      <p:bldP spid="14" grpId="1" uiExpand="1" animBg="1"/>
      <p:bldP spid="22" grpId="0" uiExpand="1" animBg="1"/>
      <p:bldP spid="22" grpId="1" uiExpand="1" animBg="1"/>
      <p:bldP spid="24" grpId="0" uiExpand="1" animBg="1"/>
      <p:bldP spid="24" grpId="1" uiExpand="1" animBg="1"/>
      <p:bldP spid="25" grpId="0" uiExpand="1" animBg="1"/>
      <p:bldP spid="25" grpId="1" uiExpand="1" animBg="1"/>
      <p:bldP spid="26" grpId="0" uiExpand="1" animBg="1"/>
      <p:bldP spid="26" grpId="1" uiExpand="1" animBg="1"/>
      <p:bldP spid="27" grpId="0" uiExpand="1" animBg="1"/>
      <p:bldP spid="27" grpId="1" uiExpand="1" animBg="1"/>
      <p:bldP spid="28" grpId="0" uiExpan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ject 3">
            <a:extLst>
              <a:ext uri="{FF2B5EF4-FFF2-40B4-BE49-F238E27FC236}">
                <a16:creationId xmlns:a16="http://schemas.microsoft.com/office/drawing/2014/main" id="{577D5EF4-34D9-4CBA-A07C-CE521AFD499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43278" y="1477800"/>
            <a:ext cx="3988473" cy="4922999"/>
          </a:xfrm>
          <a:prstGeom prst="rect">
            <a:avLst/>
          </a:prstGeom>
        </p:spPr>
      </p:pic>
      <p:sp>
        <p:nvSpPr>
          <p:cNvPr id="15" name="object 11">
            <a:extLst>
              <a:ext uri="{FF2B5EF4-FFF2-40B4-BE49-F238E27FC236}">
                <a16:creationId xmlns:a16="http://schemas.microsoft.com/office/drawing/2014/main" id="{F77FF824-B80C-4A25-8416-AE502A4E869B}"/>
              </a:ext>
            </a:extLst>
          </p:cNvPr>
          <p:cNvSpPr txBox="1">
            <a:spLocks/>
          </p:cNvSpPr>
          <p:nvPr/>
        </p:nvSpPr>
        <p:spPr>
          <a:xfrm>
            <a:off x="1390918" y="721640"/>
            <a:ext cx="9418941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accent4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FR" sz="2800" dirty="0"/>
              <a:t>26</a:t>
            </a:r>
            <a:r>
              <a:rPr lang="fr-FR" sz="2800" spc="-15" dirty="0"/>
              <a:t> </a:t>
            </a:r>
            <a:r>
              <a:rPr lang="fr-FR" sz="2800" dirty="0" err="1"/>
              <a:t>Recommendations</a:t>
            </a:r>
            <a:r>
              <a:rPr lang="fr-FR" sz="2800" spc="-20" dirty="0"/>
              <a:t> </a:t>
            </a:r>
            <a:r>
              <a:rPr lang="fr-FR" sz="2800" dirty="0"/>
              <a:t>for</a:t>
            </a:r>
            <a:r>
              <a:rPr lang="fr-FR" sz="2800" spc="-15" dirty="0"/>
              <a:t> </a:t>
            </a:r>
            <a:r>
              <a:rPr lang="fr-FR" sz="2800" dirty="0"/>
              <a:t>effective</a:t>
            </a:r>
            <a:r>
              <a:rPr lang="fr-FR" sz="2800" spc="-15" dirty="0"/>
              <a:t> </a:t>
            </a:r>
            <a:r>
              <a:rPr lang="fr-FR" sz="2800" spc="-10" dirty="0" err="1"/>
              <a:t>implementation</a:t>
            </a:r>
            <a:endParaRPr lang="fr-FR" sz="2800" spc="-10" dirty="0"/>
          </a:p>
        </p:txBody>
      </p:sp>
      <p:sp>
        <p:nvSpPr>
          <p:cNvPr id="16" name="object 12">
            <a:extLst>
              <a:ext uri="{FF2B5EF4-FFF2-40B4-BE49-F238E27FC236}">
                <a16:creationId xmlns:a16="http://schemas.microsoft.com/office/drawing/2014/main" id="{A247DB92-F0BE-4F6D-83CB-8D2AE7E8FB37}"/>
              </a:ext>
            </a:extLst>
          </p:cNvPr>
          <p:cNvSpPr txBox="1"/>
          <p:nvPr/>
        </p:nvSpPr>
        <p:spPr>
          <a:xfrm>
            <a:off x="444500" y="1778478"/>
            <a:ext cx="7129780" cy="45320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dirty="0">
                <a:solidFill>
                  <a:srgbClr val="162F41"/>
                </a:solidFill>
                <a:latin typeface="Roboto"/>
                <a:cs typeface="Roboto"/>
              </a:rPr>
              <a:t>…but</a:t>
            </a:r>
            <a:r>
              <a:rPr sz="1800" b="0" spc="-25" dirty="0">
                <a:solidFill>
                  <a:srgbClr val="162F41"/>
                </a:solidFill>
                <a:latin typeface="Roboto"/>
                <a:cs typeface="Roboto"/>
              </a:rPr>
              <a:t> </a:t>
            </a:r>
            <a:r>
              <a:rPr sz="1800" b="0" dirty="0">
                <a:solidFill>
                  <a:srgbClr val="162F41"/>
                </a:solidFill>
                <a:latin typeface="Roboto"/>
                <a:cs typeface="Roboto"/>
              </a:rPr>
              <a:t>these</a:t>
            </a:r>
            <a:r>
              <a:rPr sz="1800" b="0" spc="-20" dirty="0">
                <a:solidFill>
                  <a:srgbClr val="162F41"/>
                </a:solidFill>
                <a:latin typeface="Roboto"/>
                <a:cs typeface="Roboto"/>
              </a:rPr>
              <a:t> </a:t>
            </a:r>
            <a:r>
              <a:rPr sz="1800" b="0" dirty="0">
                <a:solidFill>
                  <a:srgbClr val="162F41"/>
                </a:solidFill>
                <a:latin typeface="Roboto"/>
                <a:cs typeface="Roboto"/>
              </a:rPr>
              <a:t>7</a:t>
            </a:r>
            <a:r>
              <a:rPr sz="1800" b="0" spc="-20" dirty="0">
                <a:solidFill>
                  <a:srgbClr val="162F41"/>
                </a:solidFill>
                <a:latin typeface="Roboto"/>
                <a:cs typeface="Roboto"/>
              </a:rPr>
              <a:t> </a:t>
            </a:r>
            <a:r>
              <a:rPr sz="1800" b="0" dirty="0">
                <a:solidFill>
                  <a:srgbClr val="162F41"/>
                </a:solidFill>
                <a:latin typeface="Roboto"/>
                <a:cs typeface="Roboto"/>
              </a:rPr>
              <a:t>underpin</a:t>
            </a:r>
            <a:r>
              <a:rPr sz="1800" b="0" spc="-20" dirty="0">
                <a:solidFill>
                  <a:srgbClr val="162F41"/>
                </a:solidFill>
                <a:latin typeface="Roboto"/>
                <a:cs typeface="Roboto"/>
              </a:rPr>
              <a:t> </a:t>
            </a:r>
            <a:r>
              <a:rPr sz="1800" b="0" dirty="0">
                <a:solidFill>
                  <a:srgbClr val="162F41"/>
                </a:solidFill>
                <a:latin typeface="Roboto"/>
                <a:cs typeface="Roboto"/>
              </a:rPr>
              <a:t>the</a:t>
            </a:r>
            <a:r>
              <a:rPr sz="1800" b="0" spc="-20" dirty="0">
                <a:solidFill>
                  <a:srgbClr val="162F41"/>
                </a:solidFill>
                <a:latin typeface="Roboto"/>
                <a:cs typeface="Roboto"/>
              </a:rPr>
              <a:t> </a:t>
            </a:r>
            <a:r>
              <a:rPr sz="1800" b="0" spc="-10" dirty="0">
                <a:solidFill>
                  <a:srgbClr val="162F41"/>
                </a:solidFill>
                <a:latin typeface="Roboto"/>
                <a:cs typeface="Roboto"/>
              </a:rPr>
              <a:t>others:</a:t>
            </a:r>
            <a:endParaRPr sz="1800" dirty="0">
              <a:latin typeface="Roboto"/>
              <a:cs typeface="Roboto"/>
            </a:endParaRPr>
          </a:p>
          <a:p>
            <a:pPr marL="289560" indent="-180340">
              <a:lnSpc>
                <a:spcPct val="100000"/>
              </a:lnSpc>
              <a:spcBef>
                <a:spcPts val="1455"/>
              </a:spcBef>
              <a:buChar char="•"/>
              <a:tabLst>
                <a:tab pos="290195" algn="l"/>
              </a:tabLst>
            </a:pPr>
            <a:r>
              <a:rPr sz="1800" b="1" dirty="0">
                <a:solidFill>
                  <a:srgbClr val="162F41"/>
                </a:solidFill>
                <a:latin typeface="Roboto"/>
                <a:cs typeface="Roboto"/>
              </a:rPr>
              <a:t>Establish</a:t>
            </a:r>
            <a:r>
              <a:rPr sz="1800" b="1" spc="-10" dirty="0">
                <a:solidFill>
                  <a:srgbClr val="162F41"/>
                </a:solidFill>
                <a:latin typeface="Roboto"/>
                <a:cs typeface="Roboto"/>
              </a:rPr>
              <a:t> </a:t>
            </a:r>
            <a:r>
              <a:rPr sz="1800" b="1" dirty="0">
                <a:solidFill>
                  <a:srgbClr val="162F41"/>
                </a:solidFill>
                <a:latin typeface="Roboto"/>
                <a:cs typeface="Roboto"/>
              </a:rPr>
              <a:t>an</a:t>
            </a:r>
            <a:r>
              <a:rPr sz="1800" b="1" spc="-15" dirty="0">
                <a:solidFill>
                  <a:srgbClr val="162F41"/>
                </a:solidFill>
                <a:latin typeface="Roboto"/>
                <a:cs typeface="Roboto"/>
              </a:rPr>
              <a:t> </a:t>
            </a:r>
            <a:r>
              <a:rPr sz="1800" b="1" dirty="0">
                <a:solidFill>
                  <a:srgbClr val="162F41"/>
                </a:solidFill>
                <a:latin typeface="Roboto"/>
                <a:cs typeface="Roboto"/>
              </a:rPr>
              <a:t>Industry</a:t>
            </a:r>
            <a:r>
              <a:rPr sz="1800" b="1" spc="-10" dirty="0">
                <a:solidFill>
                  <a:srgbClr val="162F41"/>
                </a:solidFill>
                <a:latin typeface="Roboto"/>
                <a:cs typeface="Roboto"/>
              </a:rPr>
              <a:t> </a:t>
            </a:r>
            <a:r>
              <a:rPr sz="1800" b="1" dirty="0">
                <a:solidFill>
                  <a:srgbClr val="162F41"/>
                </a:solidFill>
                <a:latin typeface="Roboto"/>
                <a:cs typeface="Roboto"/>
              </a:rPr>
              <a:t>Government</a:t>
            </a:r>
            <a:r>
              <a:rPr sz="1800" b="1" spc="-15" dirty="0">
                <a:solidFill>
                  <a:srgbClr val="162F41"/>
                </a:solidFill>
                <a:latin typeface="Roboto"/>
                <a:cs typeface="Roboto"/>
              </a:rPr>
              <a:t> </a:t>
            </a:r>
            <a:r>
              <a:rPr sz="1800" b="1" dirty="0">
                <a:solidFill>
                  <a:srgbClr val="162F41"/>
                </a:solidFill>
                <a:latin typeface="Roboto"/>
                <a:cs typeface="Roboto"/>
              </a:rPr>
              <a:t>FHS</a:t>
            </a:r>
            <a:r>
              <a:rPr sz="1800" b="1" spc="-10" dirty="0">
                <a:solidFill>
                  <a:srgbClr val="162F41"/>
                </a:solidFill>
                <a:latin typeface="Roboto"/>
                <a:cs typeface="Roboto"/>
              </a:rPr>
              <a:t> </a:t>
            </a:r>
            <a:r>
              <a:rPr sz="1800" b="1" dirty="0">
                <a:solidFill>
                  <a:srgbClr val="162F41"/>
                </a:solidFill>
                <a:latin typeface="Roboto"/>
                <a:cs typeface="Roboto"/>
              </a:rPr>
              <a:t>Implementation</a:t>
            </a:r>
            <a:r>
              <a:rPr sz="1800" b="1" spc="-10" dirty="0">
                <a:solidFill>
                  <a:srgbClr val="162F41"/>
                </a:solidFill>
                <a:latin typeface="Roboto"/>
                <a:cs typeface="Roboto"/>
              </a:rPr>
              <a:t> Board</a:t>
            </a:r>
            <a:endParaRPr sz="1800" dirty="0">
              <a:latin typeface="Roboto"/>
              <a:cs typeface="Roboto"/>
            </a:endParaRPr>
          </a:p>
          <a:p>
            <a:pPr marL="289560">
              <a:lnSpc>
                <a:spcPct val="100000"/>
              </a:lnSpc>
              <a:spcBef>
                <a:spcPts val="204"/>
              </a:spcBef>
            </a:pPr>
            <a:r>
              <a:rPr sz="1400" b="0" spc="-10" dirty="0">
                <a:solidFill>
                  <a:srgbClr val="162F4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Sub</a:t>
            </a:r>
            <a:r>
              <a:rPr sz="1400" b="0" spc="-30" dirty="0">
                <a:solidFill>
                  <a:srgbClr val="162F4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sz="1400" b="0" spc="-25" dirty="0">
                <a:solidFill>
                  <a:srgbClr val="162F4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groups:</a:t>
            </a:r>
            <a:r>
              <a:rPr sz="1400" b="0" spc="-30" dirty="0">
                <a:solidFill>
                  <a:srgbClr val="162F4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sz="1400" b="0" spc="-35" dirty="0">
                <a:solidFill>
                  <a:srgbClr val="162F4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Consumer,</a:t>
            </a:r>
            <a:r>
              <a:rPr sz="1400" b="0" spc="-30" dirty="0">
                <a:solidFill>
                  <a:srgbClr val="162F4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sz="1400" b="0" spc="-20" dirty="0">
                <a:solidFill>
                  <a:srgbClr val="162F4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Small</a:t>
            </a:r>
            <a:r>
              <a:rPr sz="1400" b="0" spc="-30" dirty="0">
                <a:solidFill>
                  <a:srgbClr val="162F4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sz="1400" b="0" spc="-35" dirty="0">
                <a:solidFill>
                  <a:srgbClr val="162F4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Builder,</a:t>
            </a:r>
            <a:r>
              <a:rPr sz="1400" b="0" spc="-30" dirty="0">
                <a:solidFill>
                  <a:srgbClr val="162F4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sz="1400" b="0" spc="-10" dirty="0">
                <a:solidFill>
                  <a:srgbClr val="162F4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Heat</a:t>
            </a:r>
            <a:r>
              <a:rPr sz="1400" b="0" spc="-30" dirty="0">
                <a:solidFill>
                  <a:srgbClr val="162F4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sz="1400" b="0" spc="-20" dirty="0">
                <a:solidFill>
                  <a:srgbClr val="162F4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pump,</a:t>
            </a:r>
            <a:r>
              <a:rPr sz="1400" b="0" spc="-30" dirty="0">
                <a:solidFill>
                  <a:srgbClr val="162F4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Ventilation, </a:t>
            </a:r>
            <a:r>
              <a:rPr sz="1400" b="0" spc="-25" dirty="0">
                <a:solidFill>
                  <a:srgbClr val="162F4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Airtightness,</a:t>
            </a:r>
            <a:r>
              <a:rPr sz="1400" b="0" spc="-30" dirty="0">
                <a:solidFill>
                  <a:srgbClr val="162F4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sz="1400" b="0" spc="-25" dirty="0">
                <a:solidFill>
                  <a:srgbClr val="162F4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Energy</a:t>
            </a:r>
            <a:r>
              <a:rPr sz="1400" b="0" spc="-30" dirty="0">
                <a:solidFill>
                  <a:srgbClr val="162F4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sz="1400" b="0" spc="-10" dirty="0">
                <a:solidFill>
                  <a:srgbClr val="162F4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Flexibility</a:t>
            </a:r>
            <a:endParaRPr sz="14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650" dirty="0">
              <a:latin typeface="Roboto"/>
              <a:cs typeface="Roboto"/>
            </a:endParaRPr>
          </a:p>
          <a:p>
            <a:pPr marL="289560" indent="-180340">
              <a:lnSpc>
                <a:spcPct val="100000"/>
              </a:lnSpc>
              <a:buChar char="•"/>
              <a:tabLst>
                <a:tab pos="290195" algn="l"/>
              </a:tabLst>
            </a:pPr>
            <a:r>
              <a:rPr sz="1800" b="1" dirty="0">
                <a:solidFill>
                  <a:srgbClr val="162F41"/>
                </a:solidFill>
                <a:latin typeface="Roboto"/>
                <a:cs typeface="Roboto"/>
              </a:rPr>
              <a:t>Announce</a:t>
            </a:r>
            <a:r>
              <a:rPr sz="1800" b="1" spc="-30" dirty="0">
                <a:solidFill>
                  <a:srgbClr val="162F41"/>
                </a:solidFill>
                <a:latin typeface="Roboto"/>
                <a:cs typeface="Roboto"/>
              </a:rPr>
              <a:t> </a:t>
            </a:r>
            <a:r>
              <a:rPr sz="1800" b="1" dirty="0">
                <a:solidFill>
                  <a:srgbClr val="162F41"/>
                </a:solidFill>
                <a:latin typeface="Roboto"/>
                <a:cs typeface="Roboto"/>
              </a:rPr>
              <a:t>key</a:t>
            </a:r>
            <a:r>
              <a:rPr sz="1800" b="1" spc="-25" dirty="0">
                <a:solidFill>
                  <a:srgbClr val="162F41"/>
                </a:solidFill>
                <a:latin typeface="Roboto"/>
                <a:cs typeface="Roboto"/>
              </a:rPr>
              <a:t> </a:t>
            </a:r>
            <a:r>
              <a:rPr sz="1800" b="1" dirty="0">
                <a:solidFill>
                  <a:srgbClr val="162F41"/>
                </a:solidFill>
                <a:latin typeface="Roboto"/>
                <a:cs typeface="Roboto"/>
              </a:rPr>
              <a:t>decisions</a:t>
            </a:r>
            <a:r>
              <a:rPr sz="1800" b="1" spc="-30" dirty="0">
                <a:solidFill>
                  <a:srgbClr val="162F41"/>
                </a:solidFill>
                <a:latin typeface="Roboto"/>
                <a:cs typeface="Roboto"/>
              </a:rPr>
              <a:t> </a:t>
            </a:r>
            <a:r>
              <a:rPr sz="1800" b="1" dirty="0">
                <a:solidFill>
                  <a:srgbClr val="162F41"/>
                </a:solidFill>
                <a:latin typeface="Roboto"/>
                <a:cs typeface="Roboto"/>
              </a:rPr>
              <a:t>as</a:t>
            </a:r>
            <a:r>
              <a:rPr sz="1800" b="1" spc="-25" dirty="0">
                <a:solidFill>
                  <a:srgbClr val="162F41"/>
                </a:solidFill>
                <a:latin typeface="Roboto"/>
                <a:cs typeface="Roboto"/>
              </a:rPr>
              <a:t> </a:t>
            </a:r>
            <a:r>
              <a:rPr sz="1800" b="1" dirty="0">
                <a:solidFill>
                  <a:srgbClr val="162F41"/>
                </a:solidFill>
                <a:latin typeface="Roboto"/>
                <a:cs typeface="Roboto"/>
              </a:rPr>
              <a:t>early</a:t>
            </a:r>
            <a:r>
              <a:rPr sz="1800" b="1" spc="-25" dirty="0">
                <a:solidFill>
                  <a:srgbClr val="162F41"/>
                </a:solidFill>
                <a:latin typeface="Roboto"/>
                <a:cs typeface="Roboto"/>
              </a:rPr>
              <a:t> </a:t>
            </a:r>
            <a:r>
              <a:rPr sz="1800" b="1" dirty="0">
                <a:solidFill>
                  <a:srgbClr val="162F41"/>
                </a:solidFill>
                <a:latin typeface="Roboto"/>
                <a:cs typeface="Roboto"/>
              </a:rPr>
              <a:t>as</a:t>
            </a:r>
            <a:r>
              <a:rPr sz="1800" b="1" spc="-25" dirty="0">
                <a:solidFill>
                  <a:srgbClr val="162F41"/>
                </a:solidFill>
                <a:latin typeface="Roboto"/>
                <a:cs typeface="Roboto"/>
              </a:rPr>
              <a:t> </a:t>
            </a:r>
            <a:r>
              <a:rPr sz="1800" b="1" spc="-10" dirty="0">
                <a:solidFill>
                  <a:srgbClr val="162F41"/>
                </a:solidFill>
                <a:latin typeface="Roboto"/>
                <a:cs typeface="Roboto"/>
              </a:rPr>
              <a:t>possible</a:t>
            </a:r>
            <a:endParaRPr sz="1800" dirty="0">
              <a:latin typeface="Roboto"/>
              <a:cs typeface="Roboto"/>
            </a:endParaRPr>
          </a:p>
          <a:p>
            <a:pPr>
              <a:lnSpc>
                <a:spcPct val="100000"/>
              </a:lnSpc>
              <a:spcBef>
                <a:spcPts val="60"/>
              </a:spcBef>
              <a:buClr>
                <a:srgbClr val="162F41"/>
              </a:buClr>
              <a:buFont typeface="Roboto"/>
              <a:buChar char="•"/>
            </a:pPr>
            <a:endParaRPr sz="1700" dirty="0">
              <a:latin typeface="Roboto"/>
              <a:cs typeface="Roboto"/>
            </a:endParaRPr>
          </a:p>
          <a:p>
            <a:pPr marL="289560" indent="-180340">
              <a:lnSpc>
                <a:spcPct val="100000"/>
              </a:lnSpc>
              <a:buChar char="•"/>
              <a:tabLst>
                <a:tab pos="290195" algn="l"/>
              </a:tabLst>
            </a:pPr>
            <a:r>
              <a:rPr sz="1800" b="1" dirty="0">
                <a:solidFill>
                  <a:srgbClr val="162F41"/>
                </a:solidFill>
                <a:latin typeface="Roboto"/>
                <a:cs typeface="Roboto"/>
              </a:rPr>
              <a:t>Provide</a:t>
            </a:r>
            <a:r>
              <a:rPr sz="1800" b="1" spc="-35" dirty="0">
                <a:solidFill>
                  <a:srgbClr val="162F41"/>
                </a:solidFill>
                <a:latin typeface="Roboto"/>
                <a:cs typeface="Roboto"/>
              </a:rPr>
              <a:t> </a:t>
            </a:r>
            <a:r>
              <a:rPr sz="1800" b="1" dirty="0">
                <a:solidFill>
                  <a:srgbClr val="162F41"/>
                </a:solidFill>
                <a:latin typeface="Roboto"/>
                <a:cs typeface="Roboto"/>
              </a:rPr>
              <a:t>a</a:t>
            </a:r>
            <a:r>
              <a:rPr sz="1800" b="1" spc="-25" dirty="0">
                <a:solidFill>
                  <a:srgbClr val="162F41"/>
                </a:solidFill>
                <a:latin typeface="Roboto"/>
                <a:cs typeface="Roboto"/>
              </a:rPr>
              <a:t> </a:t>
            </a:r>
            <a:r>
              <a:rPr sz="1800" b="1" dirty="0">
                <a:solidFill>
                  <a:srgbClr val="162F41"/>
                </a:solidFill>
                <a:latin typeface="Roboto"/>
                <a:cs typeface="Roboto"/>
              </a:rPr>
              <a:t>stable</a:t>
            </a:r>
            <a:r>
              <a:rPr sz="1800" b="1" spc="-25" dirty="0">
                <a:solidFill>
                  <a:srgbClr val="162F41"/>
                </a:solidFill>
                <a:latin typeface="Roboto"/>
                <a:cs typeface="Roboto"/>
              </a:rPr>
              <a:t> </a:t>
            </a:r>
            <a:r>
              <a:rPr sz="1800" b="1" dirty="0">
                <a:solidFill>
                  <a:srgbClr val="162F41"/>
                </a:solidFill>
                <a:latin typeface="Roboto"/>
                <a:cs typeface="Roboto"/>
              </a:rPr>
              <a:t>and</a:t>
            </a:r>
            <a:r>
              <a:rPr sz="1800" b="1" spc="-20" dirty="0">
                <a:solidFill>
                  <a:srgbClr val="162F41"/>
                </a:solidFill>
                <a:latin typeface="Roboto"/>
                <a:cs typeface="Roboto"/>
              </a:rPr>
              <a:t> </a:t>
            </a:r>
            <a:r>
              <a:rPr sz="1800" b="1" dirty="0">
                <a:solidFill>
                  <a:srgbClr val="162F41"/>
                </a:solidFill>
                <a:latin typeface="Roboto"/>
                <a:cs typeface="Roboto"/>
              </a:rPr>
              <a:t>consistent</a:t>
            </a:r>
            <a:r>
              <a:rPr sz="1800" b="1" spc="-25" dirty="0">
                <a:solidFill>
                  <a:srgbClr val="162F41"/>
                </a:solidFill>
                <a:latin typeface="Roboto"/>
                <a:cs typeface="Roboto"/>
              </a:rPr>
              <a:t> </a:t>
            </a:r>
            <a:r>
              <a:rPr sz="1800" b="1" dirty="0">
                <a:solidFill>
                  <a:srgbClr val="162F41"/>
                </a:solidFill>
                <a:latin typeface="Roboto"/>
                <a:cs typeface="Roboto"/>
              </a:rPr>
              <a:t>version</a:t>
            </a:r>
            <a:r>
              <a:rPr sz="1800" b="1" spc="-25" dirty="0">
                <a:solidFill>
                  <a:srgbClr val="162F41"/>
                </a:solidFill>
                <a:latin typeface="Roboto"/>
                <a:cs typeface="Roboto"/>
              </a:rPr>
              <a:t> </a:t>
            </a:r>
            <a:r>
              <a:rPr sz="1800" b="1" dirty="0">
                <a:solidFill>
                  <a:srgbClr val="162F41"/>
                </a:solidFill>
                <a:latin typeface="Roboto"/>
                <a:cs typeface="Roboto"/>
              </a:rPr>
              <a:t>of</a:t>
            </a:r>
            <a:r>
              <a:rPr sz="1800" b="1" spc="-20" dirty="0">
                <a:solidFill>
                  <a:srgbClr val="162F41"/>
                </a:solidFill>
                <a:latin typeface="Roboto"/>
                <a:cs typeface="Roboto"/>
              </a:rPr>
              <a:t> </a:t>
            </a:r>
            <a:r>
              <a:rPr sz="1800" b="1" dirty="0">
                <a:solidFill>
                  <a:srgbClr val="162F41"/>
                </a:solidFill>
                <a:latin typeface="Roboto"/>
                <a:cs typeface="Roboto"/>
              </a:rPr>
              <a:t>SAP11</a:t>
            </a:r>
            <a:r>
              <a:rPr sz="1800" b="1" spc="-20" dirty="0">
                <a:solidFill>
                  <a:srgbClr val="162F41"/>
                </a:solidFill>
                <a:latin typeface="Roboto"/>
                <a:cs typeface="Roboto"/>
              </a:rPr>
              <a:t> </a:t>
            </a:r>
            <a:r>
              <a:rPr sz="1800" b="1" dirty="0">
                <a:solidFill>
                  <a:srgbClr val="162F41"/>
                </a:solidFill>
                <a:latin typeface="Roboto"/>
                <a:cs typeface="Roboto"/>
              </a:rPr>
              <a:t>in</a:t>
            </a:r>
            <a:r>
              <a:rPr sz="1800" b="1" spc="-25" dirty="0">
                <a:solidFill>
                  <a:srgbClr val="162F41"/>
                </a:solidFill>
                <a:latin typeface="Roboto"/>
                <a:cs typeface="Roboto"/>
              </a:rPr>
              <a:t> </a:t>
            </a:r>
            <a:r>
              <a:rPr sz="1800" b="1" dirty="0">
                <a:solidFill>
                  <a:srgbClr val="162F41"/>
                </a:solidFill>
                <a:latin typeface="Roboto"/>
                <a:cs typeface="Roboto"/>
              </a:rPr>
              <a:t>good</a:t>
            </a:r>
            <a:r>
              <a:rPr sz="1800" b="1" spc="-15" dirty="0">
                <a:solidFill>
                  <a:srgbClr val="162F41"/>
                </a:solidFill>
                <a:latin typeface="Roboto"/>
                <a:cs typeface="Roboto"/>
              </a:rPr>
              <a:t> </a:t>
            </a:r>
            <a:r>
              <a:rPr sz="1800" b="1" spc="-20" dirty="0">
                <a:solidFill>
                  <a:srgbClr val="162F41"/>
                </a:solidFill>
                <a:latin typeface="Roboto"/>
                <a:cs typeface="Roboto"/>
              </a:rPr>
              <a:t>time</a:t>
            </a:r>
            <a:endParaRPr sz="1800" dirty="0">
              <a:latin typeface="Roboto"/>
              <a:cs typeface="Roboto"/>
            </a:endParaRPr>
          </a:p>
          <a:p>
            <a:pPr>
              <a:lnSpc>
                <a:spcPct val="100000"/>
              </a:lnSpc>
              <a:buClr>
                <a:srgbClr val="162F41"/>
              </a:buClr>
              <a:buFont typeface="Roboto"/>
              <a:buChar char="•"/>
            </a:pPr>
            <a:endParaRPr sz="1800" dirty="0">
              <a:latin typeface="Roboto"/>
              <a:cs typeface="Roboto"/>
            </a:endParaRPr>
          </a:p>
          <a:p>
            <a:pPr marL="289560" indent="-180340">
              <a:lnSpc>
                <a:spcPct val="100000"/>
              </a:lnSpc>
              <a:spcBef>
                <a:spcPts val="5"/>
              </a:spcBef>
              <a:buChar char="•"/>
              <a:tabLst>
                <a:tab pos="290195" algn="l"/>
              </a:tabLst>
            </a:pPr>
            <a:r>
              <a:rPr sz="1800" b="1" dirty="0">
                <a:solidFill>
                  <a:srgbClr val="162F41"/>
                </a:solidFill>
                <a:latin typeface="Roboto"/>
                <a:cs typeface="Roboto"/>
              </a:rPr>
              <a:t>Provide</a:t>
            </a:r>
            <a:r>
              <a:rPr sz="1800" b="1" spc="-45" dirty="0">
                <a:solidFill>
                  <a:srgbClr val="162F41"/>
                </a:solidFill>
                <a:latin typeface="Roboto"/>
                <a:cs typeface="Roboto"/>
              </a:rPr>
              <a:t> </a:t>
            </a:r>
            <a:r>
              <a:rPr sz="1800" b="1" spc="-10" dirty="0">
                <a:solidFill>
                  <a:srgbClr val="162F41"/>
                </a:solidFill>
                <a:latin typeface="Roboto"/>
                <a:cs typeface="Roboto"/>
              </a:rPr>
              <a:t>sufficient</a:t>
            </a:r>
            <a:r>
              <a:rPr sz="1800" b="1" spc="-85" dirty="0">
                <a:solidFill>
                  <a:srgbClr val="162F41"/>
                </a:solidFill>
                <a:latin typeface="Roboto"/>
                <a:cs typeface="Roboto"/>
              </a:rPr>
              <a:t> </a:t>
            </a:r>
            <a:r>
              <a:rPr sz="1800" b="1" spc="-10" dirty="0">
                <a:solidFill>
                  <a:srgbClr val="162F41"/>
                </a:solidFill>
                <a:latin typeface="Roboto"/>
                <a:cs typeface="Roboto"/>
              </a:rPr>
              <a:t>Transitional</a:t>
            </a:r>
            <a:r>
              <a:rPr sz="1800" b="1" spc="-40" dirty="0">
                <a:solidFill>
                  <a:srgbClr val="162F41"/>
                </a:solidFill>
                <a:latin typeface="Roboto"/>
                <a:cs typeface="Roboto"/>
              </a:rPr>
              <a:t> </a:t>
            </a:r>
            <a:r>
              <a:rPr sz="1800" b="1" spc="-10" dirty="0">
                <a:solidFill>
                  <a:srgbClr val="162F41"/>
                </a:solidFill>
                <a:latin typeface="Roboto"/>
                <a:cs typeface="Roboto"/>
              </a:rPr>
              <a:t>Arrangements</a:t>
            </a:r>
            <a:endParaRPr sz="1800" dirty="0">
              <a:latin typeface="Roboto"/>
              <a:cs typeface="Roboto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162F41"/>
              </a:buClr>
              <a:buFont typeface="Roboto"/>
              <a:buChar char="•"/>
            </a:pPr>
            <a:endParaRPr sz="1850" dirty="0">
              <a:latin typeface="Roboto"/>
              <a:cs typeface="Roboto"/>
            </a:endParaRPr>
          </a:p>
          <a:p>
            <a:pPr marL="289560" indent="-180340">
              <a:lnSpc>
                <a:spcPct val="100000"/>
              </a:lnSpc>
              <a:buChar char="•"/>
              <a:tabLst>
                <a:tab pos="290195" algn="l"/>
              </a:tabLst>
            </a:pPr>
            <a:r>
              <a:rPr sz="1800" b="1" dirty="0">
                <a:solidFill>
                  <a:srgbClr val="162F41"/>
                </a:solidFill>
                <a:latin typeface="Roboto"/>
                <a:cs typeface="Roboto"/>
              </a:rPr>
              <a:t>Establish</a:t>
            </a:r>
            <a:r>
              <a:rPr sz="1800" b="1" spc="-25" dirty="0">
                <a:solidFill>
                  <a:srgbClr val="162F41"/>
                </a:solidFill>
                <a:latin typeface="Roboto"/>
                <a:cs typeface="Roboto"/>
              </a:rPr>
              <a:t> </a:t>
            </a:r>
            <a:r>
              <a:rPr sz="1800" b="1" dirty="0">
                <a:solidFill>
                  <a:srgbClr val="162F41"/>
                </a:solidFill>
                <a:latin typeface="Roboto"/>
                <a:cs typeface="Roboto"/>
              </a:rPr>
              <a:t>and</a:t>
            </a:r>
            <a:r>
              <a:rPr sz="1800" b="1" spc="-15" dirty="0">
                <a:solidFill>
                  <a:srgbClr val="162F41"/>
                </a:solidFill>
                <a:latin typeface="Roboto"/>
                <a:cs typeface="Roboto"/>
              </a:rPr>
              <a:t> </a:t>
            </a:r>
            <a:r>
              <a:rPr sz="1800" b="1" dirty="0">
                <a:solidFill>
                  <a:srgbClr val="162F41"/>
                </a:solidFill>
                <a:latin typeface="Roboto"/>
                <a:cs typeface="Roboto"/>
              </a:rPr>
              <a:t>enforce</a:t>
            </a:r>
            <a:r>
              <a:rPr sz="1800" b="1" spc="-20" dirty="0">
                <a:solidFill>
                  <a:srgbClr val="162F41"/>
                </a:solidFill>
                <a:latin typeface="Roboto"/>
                <a:cs typeface="Roboto"/>
              </a:rPr>
              <a:t> </a:t>
            </a:r>
            <a:r>
              <a:rPr sz="1800" b="1" dirty="0">
                <a:solidFill>
                  <a:srgbClr val="162F41"/>
                </a:solidFill>
                <a:latin typeface="Roboto"/>
                <a:cs typeface="Roboto"/>
              </a:rPr>
              <a:t>new</a:t>
            </a:r>
            <a:r>
              <a:rPr sz="1800" b="1" spc="-15" dirty="0">
                <a:solidFill>
                  <a:srgbClr val="162F41"/>
                </a:solidFill>
                <a:latin typeface="Roboto"/>
                <a:cs typeface="Roboto"/>
              </a:rPr>
              <a:t> </a:t>
            </a:r>
            <a:r>
              <a:rPr sz="1800" b="1" dirty="0">
                <a:solidFill>
                  <a:srgbClr val="162F41"/>
                </a:solidFill>
                <a:latin typeface="Roboto"/>
                <a:cs typeface="Roboto"/>
              </a:rPr>
              <a:t>build</a:t>
            </a:r>
            <a:r>
              <a:rPr sz="1800" b="1" spc="-15" dirty="0">
                <a:solidFill>
                  <a:srgbClr val="162F41"/>
                </a:solidFill>
                <a:latin typeface="Roboto"/>
                <a:cs typeface="Roboto"/>
              </a:rPr>
              <a:t> </a:t>
            </a:r>
            <a:r>
              <a:rPr sz="1800" b="1" dirty="0">
                <a:solidFill>
                  <a:srgbClr val="162F41"/>
                </a:solidFill>
                <a:latin typeface="Roboto"/>
                <a:cs typeface="Roboto"/>
              </a:rPr>
              <a:t>homes</a:t>
            </a:r>
            <a:r>
              <a:rPr sz="1800" b="1" spc="-10" dirty="0">
                <a:solidFill>
                  <a:srgbClr val="162F41"/>
                </a:solidFill>
                <a:latin typeface="Roboto"/>
                <a:cs typeface="Roboto"/>
              </a:rPr>
              <a:t> </a:t>
            </a:r>
            <a:r>
              <a:rPr sz="1800" b="1" dirty="0">
                <a:solidFill>
                  <a:srgbClr val="162F41"/>
                </a:solidFill>
                <a:latin typeface="Roboto"/>
                <a:cs typeface="Roboto"/>
              </a:rPr>
              <a:t>competency</a:t>
            </a:r>
            <a:r>
              <a:rPr sz="1800" b="1" spc="-15" dirty="0">
                <a:solidFill>
                  <a:srgbClr val="162F41"/>
                </a:solidFill>
                <a:latin typeface="Roboto"/>
                <a:cs typeface="Roboto"/>
              </a:rPr>
              <a:t> </a:t>
            </a:r>
            <a:r>
              <a:rPr sz="1800" b="1" spc="-10" dirty="0">
                <a:solidFill>
                  <a:srgbClr val="162F41"/>
                </a:solidFill>
                <a:latin typeface="Roboto"/>
                <a:cs typeface="Roboto"/>
              </a:rPr>
              <a:t>schemes</a:t>
            </a:r>
            <a:endParaRPr sz="1800" dirty="0">
              <a:latin typeface="Roboto"/>
              <a:cs typeface="Roboto"/>
            </a:endParaRPr>
          </a:p>
          <a:p>
            <a:pPr marL="289560">
              <a:lnSpc>
                <a:spcPct val="100000"/>
              </a:lnSpc>
              <a:spcBef>
                <a:spcPts val="204"/>
              </a:spcBef>
            </a:pPr>
            <a:r>
              <a:rPr sz="1400" b="0" dirty="0">
                <a:solidFill>
                  <a:srgbClr val="162F4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Covering:</a:t>
            </a:r>
            <a:r>
              <a:rPr sz="1400" b="0" spc="-25" dirty="0">
                <a:solidFill>
                  <a:srgbClr val="162F4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sz="1400" b="0" dirty="0">
                <a:solidFill>
                  <a:srgbClr val="162F4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airtightness,</a:t>
            </a:r>
            <a:r>
              <a:rPr sz="1400" b="0" spc="-10" dirty="0">
                <a:solidFill>
                  <a:srgbClr val="162F4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sz="1400" b="0" dirty="0">
                <a:solidFill>
                  <a:srgbClr val="162F4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ventilation</a:t>
            </a:r>
            <a:r>
              <a:rPr sz="1400" b="0" spc="-10" dirty="0">
                <a:solidFill>
                  <a:srgbClr val="162F4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sz="1400" b="0" dirty="0">
                <a:solidFill>
                  <a:srgbClr val="162F4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and</a:t>
            </a:r>
            <a:r>
              <a:rPr sz="1400" b="0" spc="-5" dirty="0">
                <a:solidFill>
                  <a:srgbClr val="162F4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sz="1400" b="0" dirty="0">
                <a:solidFill>
                  <a:srgbClr val="162F4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heat</a:t>
            </a:r>
            <a:r>
              <a:rPr sz="1400" b="0" spc="-5" dirty="0">
                <a:solidFill>
                  <a:srgbClr val="162F4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sz="1400" b="0" spc="-10" dirty="0">
                <a:solidFill>
                  <a:srgbClr val="162F4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pumps</a:t>
            </a:r>
            <a:endParaRPr sz="14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700" dirty="0">
              <a:latin typeface="Roboto"/>
              <a:cs typeface="Roboto"/>
            </a:endParaRPr>
          </a:p>
          <a:p>
            <a:pPr marL="289560" indent="-180340">
              <a:lnSpc>
                <a:spcPct val="100000"/>
              </a:lnSpc>
              <a:buChar char="•"/>
              <a:tabLst>
                <a:tab pos="290195" algn="l"/>
              </a:tabLst>
            </a:pPr>
            <a:r>
              <a:rPr sz="1800" b="1" dirty="0">
                <a:solidFill>
                  <a:srgbClr val="162F41"/>
                </a:solidFill>
                <a:latin typeface="Roboto"/>
                <a:cs typeface="Roboto"/>
              </a:rPr>
              <a:t>Learn</a:t>
            </a:r>
            <a:r>
              <a:rPr sz="1800" b="1" spc="-35" dirty="0">
                <a:solidFill>
                  <a:srgbClr val="162F41"/>
                </a:solidFill>
                <a:latin typeface="Roboto"/>
                <a:cs typeface="Roboto"/>
              </a:rPr>
              <a:t> </a:t>
            </a:r>
            <a:r>
              <a:rPr sz="1800" b="1" dirty="0">
                <a:solidFill>
                  <a:srgbClr val="162F41"/>
                </a:solidFill>
                <a:latin typeface="Roboto"/>
                <a:cs typeface="Roboto"/>
              </a:rPr>
              <a:t>from</a:t>
            </a:r>
            <a:r>
              <a:rPr sz="1800" b="1" spc="-25" dirty="0">
                <a:solidFill>
                  <a:srgbClr val="162F41"/>
                </a:solidFill>
                <a:latin typeface="Roboto"/>
                <a:cs typeface="Roboto"/>
              </a:rPr>
              <a:t> </a:t>
            </a:r>
            <a:r>
              <a:rPr sz="1800" b="1" dirty="0">
                <a:solidFill>
                  <a:srgbClr val="162F41"/>
                </a:solidFill>
                <a:latin typeface="Roboto"/>
                <a:cs typeface="Roboto"/>
              </a:rPr>
              <a:t>UK</a:t>
            </a:r>
            <a:r>
              <a:rPr sz="1800" b="1" spc="-30" dirty="0">
                <a:solidFill>
                  <a:srgbClr val="162F41"/>
                </a:solidFill>
                <a:latin typeface="Roboto"/>
                <a:cs typeface="Roboto"/>
              </a:rPr>
              <a:t> </a:t>
            </a:r>
            <a:r>
              <a:rPr sz="1800" b="1" dirty="0">
                <a:solidFill>
                  <a:srgbClr val="162F41"/>
                </a:solidFill>
                <a:latin typeface="Roboto"/>
                <a:cs typeface="Roboto"/>
              </a:rPr>
              <a:t>and</a:t>
            </a:r>
            <a:r>
              <a:rPr sz="1800" b="1" spc="-25" dirty="0">
                <a:solidFill>
                  <a:srgbClr val="162F41"/>
                </a:solidFill>
                <a:latin typeface="Roboto"/>
                <a:cs typeface="Roboto"/>
              </a:rPr>
              <a:t> </a:t>
            </a:r>
            <a:r>
              <a:rPr sz="1800" b="1" dirty="0">
                <a:solidFill>
                  <a:srgbClr val="162F41"/>
                </a:solidFill>
                <a:latin typeface="Roboto"/>
                <a:cs typeface="Roboto"/>
              </a:rPr>
              <a:t>international</a:t>
            </a:r>
            <a:r>
              <a:rPr sz="1800" b="1" spc="-30" dirty="0">
                <a:solidFill>
                  <a:srgbClr val="162F41"/>
                </a:solidFill>
                <a:latin typeface="Roboto"/>
                <a:cs typeface="Roboto"/>
              </a:rPr>
              <a:t> </a:t>
            </a:r>
            <a:r>
              <a:rPr sz="1800" b="1" dirty="0">
                <a:solidFill>
                  <a:srgbClr val="162F41"/>
                </a:solidFill>
                <a:latin typeface="Roboto"/>
                <a:cs typeface="Roboto"/>
              </a:rPr>
              <a:t>leaders</a:t>
            </a:r>
            <a:r>
              <a:rPr sz="1800" b="1" spc="-25" dirty="0">
                <a:solidFill>
                  <a:srgbClr val="162F41"/>
                </a:solidFill>
                <a:latin typeface="Roboto"/>
                <a:cs typeface="Roboto"/>
              </a:rPr>
              <a:t> </a:t>
            </a:r>
            <a:r>
              <a:rPr sz="1800" b="1" dirty="0">
                <a:solidFill>
                  <a:srgbClr val="162F41"/>
                </a:solidFill>
                <a:latin typeface="Roboto"/>
                <a:cs typeface="Roboto"/>
              </a:rPr>
              <a:t>in</a:t>
            </a:r>
            <a:r>
              <a:rPr sz="1800" b="1" spc="-30" dirty="0">
                <a:solidFill>
                  <a:srgbClr val="162F41"/>
                </a:solidFill>
                <a:latin typeface="Roboto"/>
                <a:cs typeface="Roboto"/>
              </a:rPr>
              <a:t> </a:t>
            </a:r>
            <a:r>
              <a:rPr sz="1800" b="1" dirty="0">
                <a:solidFill>
                  <a:srgbClr val="162F41"/>
                </a:solidFill>
                <a:latin typeface="Roboto"/>
                <a:cs typeface="Roboto"/>
              </a:rPr>
              <a:t>net</a:t>
            </a:r>
            <a:r>
              <a:rPr sz="1800" b="1" spc="-25" dirty="0">
                <a:solidFill>
                  <a:srgbClr val="162F41"/>
                </a:solidFill>
                <a:latin typeface="Roboto"/>
                <a:cs typeface="Roboto"/>
              </a:rPr>
              <a:t> </a:t>
            </a:r>
            <a:r>
              <a:rPr sz="1800" b="1" dirty="0">
                <a:solidFill>
                  <a:srgbClr val="162F41"/>
                </a:solidFill>
                <a:latin typeface="Roboto"/>
                <a:cs typeface="Roboto"/>
              </a:rPr>
              <a:t>zero</a:t>
            </a:r>
            <a:r>
              <a:rPr sz="1800" b="1" spc="-25" dirty="0">
                <a:solidFill>
                  <a:srgbClr val="162F41"/>
                </a:solidFill>
                <a:latin typeface="Roboto"/>
                <a:cs typeface="Roboto"/>
              </a:rPr>
              <a:t> </a:t>
            </a:r>
            <a:r>
              <a:rPr sz="1800" b="1" spc="-10" dirty="0">
                <a:solidFill>
                  <a:srgbClr val="162F41"/>
                </a:solidFill>
                <a:latin typeface="Roboto"/>
                <a:cs typeface="Roboto"/>
              </a:rPr>
              <a:t>homes</a:t>
            </a:r>
            <a:endParaRPr sz="1800" dirty="0">
              <a:latin typeface="Roboto"/>
              <a:cs typeface="Roboto"/>
            </a:endParaRPr>
          </a:p>
          <a:p>
            <a:pPr>
              <a:lnSpc>
                <a:spcPct val="100000"/>
              </a:lnSpc>
              <a:buClr>
                <a:srgbClr val="162F41"/>
              </a:buClr>
              <a:buFont typeface="Roboto"/>
              <a:buChar char="•"/>
            </a:pPr>
            <a:endParaRPr sz="1800" dirty="0">
              <a:latin typeface="Roboto"/>
              <a:cs typeface="Roboto"/>
            </a:endParaRPr>
          </a:p>
          <a:p>
            <a:pPr marL="289560" indent="-180340">
              <a:lnSpc>
                <a:spcPct val="100000"/>
              </a:lnSpc>
              <a:buChar char="•"/>
              <a:tabLst>
                <a:tab pos="290195" algn="l"/>
              </a:tabLst>
            </a:pPr>
            <a:r>
              <a:rPr sz="1800" b="1" dirty="0">
                <a:solidFill>
                  <a:srgbClr val="162F41"/>
                </a:solidFill>
                <a:latin typeface="Roboto"/>
                <a:cs typeface="Roboto"/>
              </a:rPr>
              <a:t>Develop</a:t>
            </a:r>
            <a:r>
              <a:rPr sz="1800" b="1" spc="-25" dirty="0">
                <a:solidFill>
                  <a:srgbClr val="162F41"/>
                </a:solidFill>
                <a:latin typeface="Roboto"/>
                <a:cs typeface="Roboto"/>
              </a:rPr>
              <a:t> </a:t>
            </a:r>
            <a:r>
              <a:rPr sz="1800" b="1" dirty="0">
                <a:solidFill>
                  <a:srgbClr val="162F41"/>
                </a:solidFill>
                <a:latin typeface="Roboto"/>
                <a:cs typeface="Roboto"/>
              </a:rPr>
              <a:t>performance</a:t>
            </a:r>
            <a:r>
              <a:rPr sz="1800" b="1" spc="-25" dirty="0">
                <a:solidFill>
                  <a:srgbClr val="162F41"/>
                </a:solidFill>
                <a:latin typeface="Roboto"/>
                <a:cs typeface="Roboto"/>
              </a:rPr>
              <a:t> </a:t>
            </a:r>
            <a:r>
              <a:rPr sz="1800" b="1" dirty="0">
                <a:solidFill>
                  <a:srgbClr val="162F41"/>
                </a:solidFill>
                <a:latin typeface="Roboto"/>
                <a:cs typeface="Roboto"/>
              </a:rPr>
              <a:t>measurement</a:t>
            </a:r>
            <a:r>
              <a:rPr sz="1800" b="1" spc="-15" dirty="0">
                <a:solidFill>
                  <a:srgbClr val="162F41"/>
                </a:solidFill>
                <a:latin typeface="Roboto"/>
                <a:cs typeface="Roboto"/>
              </a:rPr>
              <a:t> </a:t>
            </a:r>
            <a:r>
              <a:rPr sz="1800" b="1" spc="-10" dirty="0">
                <a:solidFill>
                  <a:srgbClr val="162F41"/>
                </a:solidFill>
                <a:latin typeface="Roboto"/>
                <a:cs typeface="Roboto"/>
              </a:rPr>
              <a:t>techniques</a:t>
            </a:r>
            <a:endParaRPr sz="1800" dirty="0">
              <a:latin typeface="Roboto"/>
              <a:cs typeface="Roboto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F56476D-4733-4F22-B6A2-1140F6EF0384}"/>
              </a:ext>
            </a:extLst>
          </p:cNvPr>
          <p:cNvSpPr/>
          <p:nvPr/>
        </p:nvSpPr>
        <p:spPr>
          <a:xfrm>
            <a:off x="469905" y="2185217"/>
            <a:ext cx="7186930" cy="694690"/>
          </a:xfrm>
          <a:prstGeom prst="roundRect">
            <a:avLst/>
          </a:prstGeom>
          <a:noFill/>
          <a:ln w="19050">
            <a:solidFill>
              <a:srgbClr val="24A1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81DFC5D-52CD-4577-8563-E507A744B812}"/>
              </a:ext>
            </a:extLst>
          </p:cNvPr>
          <p:cNvSpPr/>
          <p:nvPr/>
        </p:nvSpPr>
        <p:spPr>
          <a:xfrm>
            <a:off x="469905" y="4582977"/>
            <a:ext cx="7186930" cy="694690"/>
          </a:xfrm>
          <a:prstGeom prst="roundRect">
            <a:avLst/>
          </a:prstGeom>
          <a:noFill/>
          <a:ln w="19050">
            <a:solidFill>
              <a:srgbClr val="24A1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1E68175-88BC-4C6C-B9D9-56F3A5A029E5}"/>
              </a:ext>
            </a:extLst>
          </p:cNvPr>
          <p:cNvSpPr/>
          <p:nvPr/>
        </p:nvSpPr>
        <p:spPr>
          <a:xfrm>
            <a:off x="469905" y="2939301"/>
            <a:ext cx="7186930" cy="489699"/>
          </a:xfrm>
          <a:prstGeom prst="roundRect">
            <a:avLst/>
          </a:prstGeom>
          <a:noFill/>
          <a:ln w="19050">
            <a:solidFill>
              <a:srgbClr val="24A1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8B4F5F5-ABB9-406A-9D02-15BAE57D5959}"/>
              </a:ext>
            </a:extLst>
          </p:cNvPr>
          <p:cNvSpPr/>
          <p:nvPr/>
        </p:nvSpPr>
        <p:spPr>
          <a:xfrm>
            <a:off x="469905" y="3483314"/>
            <a:ext cx="7186930" cy="489699"/>
          </a:xfrm>
          <a:prstGeom prst="roundRect">
            <a:avLst/>
          </a:prstGeom>
          <a:noFill/>
          <a:ln w="19050">
            <a:solidFill>
              <a:srgbClr val="24A1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71491F4-0302-42FF-A502-A9E653CE80C4}"/>
              </a:ext>
            </a:extLst>
          </p:cNvPr>
          <p:cNvSpPr/>
          <p:nvPr/>
        </p:nvSpPr>
        <p:spPr>
          <a:xfrm>
            <a:off x="469905" y="4029243"/>
            <a:ext cx="7186930" cy="489699"/>
          </a:xfrm>
          <a:prstGeom prst="roundRect">
            <a:avLst/>
          </a:prstGeom>
          <a:noFill/>
          <a:ln w="19050">
            <a:solidFill>
              <a:srgbClr val="24A1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989FAF6-FED0-4EE0-A35A-82CFB027C4C5}"/>
              </a:ext>
            </a:extLst>
          </p:cNvPr>
          <p:cNvSpPr/>
          <p:nvPr/>
        </p:nvSpPr>
        <p:spPr>
          <a:xfrm>
            <a:off x="469905" y="5341702"/>
            <a:ext cx="7186930" cy="489699"/>
          </a:xfrm>
          <a:prstGeom prst="roundRect">
            <a:avLst/>
          </a:prstGeom>
          <a:noFill/>
          <a:ln w="19050">
            <a:solidFill>
              <a:srgbClr val="24A1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4C66798-6C66-42A7-A4EC-64D47BA5C812}"/>
              </a:ext>
            </a:extLst>
          </p:cNvPr>
          <p:cNvSpPr/>
          <p:nvPr/>
        </p:nvSpPr>
        <p:spPr>
          <a:xfrm>
            <a:off x="469905" y="5895436"/>
            <a:ext cx="7186930" cy="489699"/>
          </a:xfrm>
          <a:prstGeom prst="roundRect">
            <a:avLst/>
          </a:prstGeom>
          <a:noFill/>
          <a:ln w="19050">
            <a:solidFill>
              <a:srgbClr val="24A1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8550051"/>
      </p:ext>
    </p:extLst>
  </p:cSld>
  <p:clrMapOvr>
    <a:masterClrMapping/>
  </p:clrMapOvr>
  <p:transition spd="slow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39050-4FCA-0BB7-5912-CE1D5ABA7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FHS2025 Implementation board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CE6087-0076-D224-DA33-6BA7C652A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56150"/>
            <a:ext cx="10200938" cy="5069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812238"/>
      </p:ext>
    </p:extLst>
  </p:cSld>
  <p:clrMapOvr>
    <a:masterClrMapping/>
  </p:clrMapOvr>
  <p:transition spd="slow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B97432E-C89C-97DB-FC06-704EC72A2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356" y="1315112"/>
            <a:ext cx="3872865" cy="55428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FCA34D-3335-E5FC-209C-92C0A4548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Guidance….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4B01D3-4E8E-DC95-D9E2-D90D97085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9157" y="124705"/>
            <a:ext cx="3697941" cy="26208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1E28E8-51E6-D5BF-779F-8A7E73C634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3873" y="1996832"/>
            <a:ext cx="4237253" cy="29890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28CDB9-B742-3AD0-B722-413672048A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7781" y="3244517"/>
            <a:ext cx="3774200" cy="26625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90EFE5B-D9E0-C289-27AD-58D8EB4F100D}"/>
              </a:ext>
            </a:extLst>
          </p:cNvPr>
          <p:cNvSpPr txBox="1"/>
          <p:nvPr/>
        </p:nvSpPr>
        <p:spPr>
          <a:xfrm>
            <a:off x="8634387" y="6406049"/>
            <a:ext cx="36979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6"/>
              </a:rPr>
              <a:t>www.futurehomes.org.uk/library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3433989"/>
      </p:ext>
    </p:extLst>
  </p:cSld>
  <p:clrMapOvr>
    <a:masterClrMapping/>
  </p:clrMapOvr>
  <p:transition spd="slow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n aerial view of a housing development&#10;&#10;Description automatically generated">
            <a:extLst>
              <a:ext uri="{FF2B5EF4-FFF2-40B4-BE49-F238E27FC236}">
                <a16:creationId xmlns:a16="http://schemas.microsoft.com/office/drawing/2014/main" id="{B8A1E930-1F4B-791F-16E5-5F67B4265D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482"/>
          <a:stretch/>
        </p:blipFill>
        <p:spPr>
          <a:xfrm>
            <a:off x="1512400" y="344319"/>
            <a:ext cx="6228847" cy="41819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C2AD44-65AF-473A-9589-360BCD65028C}"/>
              </a:ext>
            </a:extLst>
          </p:cNvPr>
          <p:cNvSpPr txBox="1"/>
          <p:nvPr/>
        </p:nvSpPr>
        <p:spPr>
          <a:xfrm>
            <a:off x="4397828" y="4685211"/>
            <a:ext cx="33963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b="0" dirty="0">
                <a:effectLst/>
                <a:latin typeface="Roboto" panose="02000000000000000000" pitchFamily="2" charset="0"/>
              </a:rPr>
              <a:t>(Image credit: Persimmon PLC) </a:t>
            </a:r>
            <a:endParaRPr lang="en-GB" sz="1200" dirty="0">
              <a:effectLst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4BE9AA-5F54-A525-55F6-635CB853EB82}"/>
              </a:ext>
            </a:extLst>
          </p:cNvPr>
          <p:cNvSpPr txBox="1"/>
          <p:nvPr/>
        </p:nvSpPr>
        <p:spPr>
          <a:xfrm>
            <a:off x="8397240" y="4685211"/>
            <a:ext cx="362712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David Adams</a:t>
            </a:r>
          </a:p>
          <a:p>
            <a:r>
              <a:rPr lang="en-GB" sz="180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Strategic Advisor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  <a:p>
            <a:r>
              <a:rPr lang="en-GB" b="1" dirty="0">
                <a:solidFill>
                  <a:srgbClr val="15426A"/>
                </a:solidFill>
              </a:rPr>
              <a:t>Future Homes Hub</a:t>
            </a:r>
            <a:endParaRPr lang="en-GB" dirty="0"/>
          </a:p>
          <a:p>
            <a:r>
              <a:rPr lang="en-GB" sz="1400" dirty="0" err="1"/>
              <a:t>david@adamsd.co.uk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818112498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029E8-BC46-0BA6-9167-8BA722C8C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0693A8-4E97-821B-ACB3-F563BCA742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1858A5D-28F1-0311-38DA-D5B7D49F357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45241F-EF32-5671-FC06-BA7DA5C8B334}"/>
              </a:ext>
            </a:extLst>
          </p:cNvPr>
          <p:cNvSpPr txBox="1"/>
          <p:nvPr/>
        </p:nvSpPr>
        <p:spPr>
          <a:xfrm>
            <a:off x="3167066" y="1239819"/>
            <a:ext cx="6106438" cy="64479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41300" dirty="0"/>
              <a:t>🤔</a:t>
            </a:r>
          </a:p>
        </p:txBody>
      </p:sp>
    </p:spTree>
    <p:extLst>
      <p:ext uri="{BB962C8B-B14F-4D97-AF65-F5344CB8AC3E}">
        <p14:creationId xmlns:p14="http://schemas.microsoft.com/office/powerpoint/2010/main" val="73419859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3943FE-4006-4E20-5B71-16266850F6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217" r="3562" b="3989"/>
          <a:stretch/>
        </p:blipFill>
        <p:spPr>
          <a:xfrm>
            <a:off x="1446426" y="1287446"/>
            <a:ext cx="10267333" cy="5096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Graphic 6" descr="Badge Question Mark outline">
            <a:extLst>
              <a:ext uri="{FF2B5EF4-FFF2-40B4-BE49-F238E27FC236}">
                <a16:creationId xmlns:a16="http://schemas.microsoft.com/office/drawing/2014/main" id="{F774D638-02E4-57A1-ECE4-EFDA819571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38381" y="1969995"/>
            <a:ext cx="3731559" cy="373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472450"/>
      </p:ext>
    </p:extLst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F85ED-EE21-F0E2-5C6D-6ABA44485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FHS 2025 Draft timeline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AB6344-08AC-1419-47F7-6FE25949B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53436"/>
            <a:ext cx="10563375" cy="3757809"/>
          </a:xfrm>
          <a:prstGeom prst="rect">
            <a:avLst/>
          </a:prstGeom>
        </p:spPr>
      </p:pic>
      <p:sp>
        <p:nvSpPr>
          <p:cNvPr id="7" name="Up Arrow 6">
            <a:extLst>
              <a:ext uri="{FF2B5EF4-FFF2-40B4-BE49-F238E27FC236}">
                <a16:creationId xmlns:a16="http://schemas.microsoft.com/office/drawing/2014/main" id="{72B9F103-38D6-08F5-C379-0BB64DAFA724}"/>
              </a:ext>
            </a:extLst>
          </p:cNvPr>
          <p:cNvSpPr/>
          <p:nvPr/>
        </p:nvSpPr>
        <p:spPr>
          <a:xfrm>
            <a:off x="3356975" y="5508993"/>
            <a:ext cx="1490597" cy="1002083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8749893"/>
      </p:ext>
    </p:extLst>
  </p:cSld>
  <p:clrMapOvr>
    <a:masterClrMapping/>
  </p:clrMapOvr>
  <p:transition spd="slow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8D1165-3BAA-BEF1-9FBD-23E20BD99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683600"/>
            <a:ext cx="7772400" cy="5490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E0299A-5262-1C03-88DD-9055F8487EDE}"/>
              </a:ext>
            </a:extLst>
          </p:cNvPr>
          <p:cNvSpPr txBox="1"/>
          <p:nvPr/>
        </p:nvSpPr>
        <p:spPr>
          <a:xfrm>
            <a:off x="8538883" y="6349212"/>
            <a:ext cx="3653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3"/>
              </a:rPr>
              <a:t>www.futurehomes.org.uk/library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5031174"/>
      </p:ext>
    </p:extLst>
  </p:cSld>
  <p:clrMapOvr>
    <a:masterClrMapping/>
  </p:clrMapOvr>
  <p:transition spd="slow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2">
            <a:extLst>
              <a:ext uri="{FF2B5EF4-FFF2-40B4-BE49-F238E27FC236}">
                <a16:creationId xmlns:a16="http://schemas.microsoft.com/office/drawing/2014/main" id="{494057F2-1087-42C8-AC95-06B4112977C5}"/>
              </a:ext>
            </a:extLst>
          </p:cNvPr>
          <p:cNvSpPr txBox="1">
            <a:spLocks/>
          </p:cNvSpPr>
          <p:nvPr/>
        </p:nvSpPr>
        <p:spPr>
          <a:xfrm>
            <a:off x="1403798" y="721640"/>
            <a:ext cx="9406062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accent4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2800" dirty="0"/>
              <a:t>Refining</a:t>
            </a:r>
            <a:r>
              <a:rPr lang="en-GB" sz="2800" spc="-45" dirty="0"/>
              <a:t> </a:t>
            </a:r>
            <a:r>
              <a:rPr lang="en-GB" sz="2800" dirty="0"/>
              <a:t>the</a:t>
            </a:r>
            <a:r>
              <a:rPr lang="en-GB" sz="2800" spc="-45" dirty="0"/>
              <a:t> </a:t>
            </a:r>
            <a:r>
              <a:rPr lang="en-GB" sz="2800" dirty="0"/>
              <a:t>FHS</a:t>
            </a:r>
            <a:r>
              <a:rPr lang="en-GB" sz="2800" spc="-40" dirty="0"/>
              <a:t> </a:t>
            </a:r>
            <a:r>
              <a:rPr lang="en-GB" sz="2800" dirty="0"/>
              <a:t>2025</a:t>
            </a:r>
            <a:r>
              <a:rPr lang="en-GB" sz="2800" spc="-120" dirty="0"/>
              <a:t> </a:t>
            </a:r>
            <a:r>
              <a:rPr lang="en-GB" sz="2800" spc="-25" dirty="0"/>
              <a:t>Task</a:t>
            </a:r>
            <a:r>
              <a:rPr lang="en-GB" sz="2800" spc="-50" dirty="0"/>
              <a:t> </a:t>
            </a:r>
            <a:r>
              <a:rPr lang="en-GB" sz="2800" spc="-10" dirty="0"/>
              <a:t>Group</a:t>
            </a:r>
          </a:p>
        </p:txBody>
      </p:sp>
      <p:sp>
        <p:nvSpPr>
          <p:cNvPr id="16" name="object 3">
            <a:extLst>
              <a:ext uri="{FF2B5EF4-FFF2-40B4-BE49-F238E27FC236}">
                <a16:creationId xmlns:a16="http://schemas.microsoft.com/office/drawing/2014/main" id="{EB800783-E89F-4032-8438-10BBEBD89CE9}"/>
              </a:ext>
            </a:extLst>
          </p:cNvPr>
          <p:cNvSpPr txBox="1"/>
          <p:nvPr/>
        </p:nvSpPr>
        <p:spPr>
          <a:xfrm>
            <a:off x="444505" y="1587350"/>
            <a:ext cx="4895934" cy="2964979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12065">
              <a:lnSpc>
                <a:spcPct val="150000"/>
              </a:lnSpc>
              <a:spcBef>
                <a:spcPts val="305"/>
              </a:spcBef>
              <a:tabLst>
                <a:tab pos="193040" algn="l"/>
              </a:tabLst>
            </a:pPr>
            <a:r>
              <a:rPr sz="1800" b="1" spc="-25" dirty="0">
                <a:solidFill>
                  <a:srgbClr val="162F41"/>
                </a:solidFill>
                <a:latin typeface="Roboto"/>
                <a:cs typeface="Roboto"/>
              </a:rPr>
              <a:t>Future</a:t>
            </a:r>
            <a:r>
              <a:rPr sz="1800" b="1" spc="-85" dirty="0">
                <a:solidFill>
                  <a:srgbClr val="162F41"/>
                </a:solidFill>
                <a:latin typeface="Roboto"/>
                <a:cs typeface="Roboto"/>
              </a:rPr>
              <a:t> </a:t>
            </a:r>
            <a:r>
              <a:rPr sz="1800" b="1" spc="-20" dirty="0">
                <a:solidFill>
                  <a:srgbClr val="162F41"/>
                </a:solidFill>
                <a:latin typeface="Roboto"/>
                <a:cs typeface="Roboto"/>
              </a:rPr>
              <a:t>Homes</a:t>
            </a:r>
            <a:r>
              <a:rPr sz="1800" b="1" spc="-70" dirty="0">
                <a:solidFill>
                  <a:srgbClr val="162F41"/>
                </a:solidFill>
                <a:latin typeface="Roboto"/>
                <a:cs typeface="Roboto"/>
              </a:rPr>
              <a:t> </a:t>
            </a:r>
            <a:r>
              <a:rPr sz="1800" b="1" spc="-25" dirty="0">
                <a:solidFill>
                  <a:srgbClr val="162F41"/>
                </a:solidFill>
                <a:latin typeface="Roboto"/>
                <a:cs typeface="Roboto"/>
              </a:rPr>
              <a:t>Standard</a:t>
            </a:r>
            <a:r>
              <a:rPr sz="1800" b="1" spc="-70" dirty="0">
                <a:solidFill>
                  <a:srgbClr val="162F41"/>
                </a:solidFill>
                <a:latin typeface="Roboto"/>
                <a:cs typeface="Roboto"/>
              </a:rPr>
              <a:t> </a:t>
            </a:r>
            <a:r>
              <a:rPr sz="1800" b="1" spc="-20" dirty="0">
                <a:solidFill>
                  <a:srgbClr val="162F41"/>
                </a:solidFill>
                <a:latin typeface="Roboto"/>
                <a:cs typeface="Roboto"/>
              </a:rPr>
              <a:t>–what</a:t>
            </a:r>
            <a:r>
              <a:rPr sz="1800" b="1" spc="-75" dirty="0">
                <a:solidFill>
                  <a:srgbClr val="162F41"/>
                </a:solidFill>
                <a:latin typeface="Roboto"/>
                <a:cs typeface="Roboto"/>
              </a:rPr>
              <a:t> </a:t>
            </a:r>
            <a:r>
              <a:rPr sz="1800" b="1" spc="-25" dirty="0">
                <a:solidFill>
                  <a:srgbClr val="162F41"/>
                </a:solidFill>
                <a:latin typeface="Roboto"/>
                <a:cs typeface="Roboto"/>
              </a:rPr>
              <a:t>should</a:t>
            </a:r>
            <a:r>
              <a:rPr sz="1800" b="1" spc="-70" dirty="0">
                <a:solidFill>
                  <a:srgbClr val="162F41"/>
                </a:solidFill>
                <a:latin typeface="Roboto"/>
                <a:cs typeface="Roboto"/>
              </a:rPr>
              <a:t> </a:t>
            </a:r>
            <a:r>
              <a:rPr sz="1800" b="1" dirty="0">
                <a:solidFill>
                  <a:srgbClr val="162F41"/>
                </a:solidFill>
                <a:latin typeface="Roboto"/>
                <a:cs typeface="Roboto"/>
              </a:rPr>
              <a:t>it</a:t>
            </a:r>
            <a:r>
              <a:rPr sz="1800" b="1" spc="-70" dirty="0">
                <a:solidFill>
                  <a:srgbClr val="162F41"/>
                </a:solidFill>
                <a:latin typeface="Roboto"/>
                <a:cs typeface="Roboto"/>
              </a:rPr>
              <a:t> </a:t>
            </a:r>
            <a:r>
              <a:rPr sz="1800" b="1" spc="-25" dirty="0">
                <a:solidFill>
                  <a:srgbClr val="162F41"/>
                </a:solidFill>
                <a:latin typeface="Roboto"/>
                <a:cs typeface="Roboto"/>
              </a:rPr>
              <a:t>be?</a:t>
            </a:r>
            <a:endParaRPr sz="1800" b="1" dirty="0">
              <a:latin typeface="Roboto"/>
              <a:cs typeface="Roboto"/>
            </a:endParaRPr>
          </a:p>
          <a:p>
            <a:pPr marL="12065">
              <a:lnSpc>
                <a:spcPct val="150000"/>
              </a:lnSpc>
              <a:spcBef>
                <a:spcPts val="209"/>
              </a:spcBef>
              <a:tabLst>
                <a:tab pos="193040" algn="l"/>
              </a:tabLst>
            </a:pPr>
            <a:r>
              <a:rPr sz="1800" dirty="0">
                <a:solidFill>
                  <a:srgbClr val="162F41"/>
                </a:solidFill>
                <a:latin typeface="Roboto Light "/>
                <a:cs typeface="Roboto"/>
              </a:rPr>
              <a:t>In </a:t>
            </a:r>
            <a:r>
              <a:rPr sz="1800" spc="-10" dirty="0">
                <a:solidFill>
                  <a:srgbClr val="162F41"/>
                </a:solidFill>
                <a:latin typeface="Roboto Light "/>
                <a:cs typeface="Roboto"/>
              </a:rPr>
              <a:t>numbers:</a:t>
            </a:r>
            <a:endParaRPr sz="1800" dirty="0">
              <a:latin typeface="Roboto Light "/>
              <a:cs typeface="Roboto"/>
            </a:endParaRPr>
          </a:p>
          <a:p>
            <a:pPr marL="544830">
              <a:lnSpc>
                <a:spcPct val="100000"/>
              </a:lnSpc>
              <a:spcBef>
                <a:spcPts val="1120"/>
              </a:spcBef>
            </a:pPr>
            <a:r>
              <a:rPr sz="1400" b="1" dirty="0">
                <a:solidFill>
                  <a:srgbClr val="162F41"/>
                </a:solidFill>
                <a:latin typeface="Roboto"/>
                <a:cs typeface="Roboto"/>
              </a:rPr>
              <a:t>170</a:t>
            </a:r>
            <a:r>
              <a:rPr sz="1400" b="1" spc="-15" dirty="0">
                <a:solidFill>
                  <a:srgbClr val="162F41"/>
                </a:solidFill>
                <a:latin typeface="Roboto"/>
                <a:cs typeface="Roboto"/>
              </a:rPr>
              <a:t> </a:t>
            </a:r>
            <a:r>
              <a:rPr sz="1400" b="1" spc="-10" dirty="0">
                <a:solidFill>
                  <a:srgbClr val="162F41"/>
                </a:solidFill>
                <a:latin typeface="Roboto"/>
                <a:cs typeface="Roboto"/>
              </a:rPr>
              <a:t>people</a:t>
            </a:r>
            <a:endParaRPr sz="1400" b="1" dirty="0">
              <a:latin typeface="Roboto"/>
              <a:cs typeface="Roboto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250" b="1" dirty="0">
              <a:latin typeface="Roboto"/>
              <a:cs typeface="Roboto"/>
            </a:endParaRPr>
          </a:p>
          <a:p>
            <a:pPr marL="544830">
              <a:lnSpc>
                <a:spcPct val="100000"/>
              </a:lnSpc>
            </a:pPr>
            <a:r>
              <a:rPr sz="1400" b="1" dirty="0">
                <a:solidFill>
                  <a:srgbClr val="162F41"/>
                </a:solidFill>
                <a:latin typeface="Roboto"/>
                <a:cs typeface="Roboto"/>
              </a:rPr>
              <a:t>20</a:t>
            </a:r>
            <a:r>
              <a:rPr sz="1400" b="1" spc="-20" dirty="0">
                <a:solidFill>
                  <a:srgbClr val="162F41"/>
                </a:solidFill>
                <a:latin typeface="Roboto"/>
                <a:cs typeface="Roboto"/>
              </a:rPr>
              <a:t> </a:t>
            </a:r>
            <a:r>
              <a:rPr sz="1400" b="1" dirty="0">
                <a:solidFill>
                  <a:srgbClr val="162F41"/>
                </a:solidFill>
                <a:latin typeface="Roboto"/>
                <a:cs typeface="Roboto"/>
              </a:rPr>
              <a:t>work </a:t>
            </a:r>
            <a:r>
              <a:rPr sz="1400" b="1" spc="-10" dirty="0">
                <a:solidFill>
                  <a:srgbClr val="162F41"/>
                </a:solidFill>
                <a:latin typeface="Roboto"/>
                <a:cs typeface="Roboto"/>
              </a:rPr>
              <a:t>groups</a:t>
            </a:r>
            <a:endParaRPr sz="1400" b="1" dirty="0">
              <a:latin typeface="Roboto"/>
              <a:cs typeface="Roboto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50" b="1" dirty="0">
              <a:latin typeface="Roboto"/>
              <a:cs typeface="Roboto"/>
            </a:endParaRPr>
          </a:p>
          <a:p>
            <a:pPr marL="544830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162F41"/>
                </a:solidFill>
                <a:latin typeface="Roboto"/>
                <a:cs typeface="Roboto"/>
              </a:rPr>
              <a:t>8</a:t>
            </a:r>
            <a:r>
              <a:rPr sz="1400" b="1" spc="-5" dirty="0">
                <a:solidFill>
                  <a:srgbClr val="162F41"/>
                </a:solidFill>
                <a:latin typeface="Roboto"/>
                <a:cs typeface="Roboto"/>
              </a:rPr>
              <a:t> </a:t>
            </a:r>
            <a:r>
              <a:rPr sz="1400" b="1" spc="-20" dirty="0">
                <a:solidFill>
                  <a:srgbClr val="162F41"/>
                </a:solidFill>
                <a:latin typeface="Roboto"/>
                <a:cs typeface="Roboto"/>
              </a:rPr>
              <a:t>weeks</a:t>
            </a:r>
            <a:endParaRPr sz="1400" b="1" dirty="0">
              <a:latin typeface="Roboto"/>
              <a:cs typeface="Roboto"/>
            </a:endParaRPr>
          </a:p>
          <a:p>
            <a:pPr marL="544830" marR="2131695">
              <a:lnSpc>
                <a:spcPts val="3770"/>
              </a:lnSpc>
            </a:pPr>
            <a:r>
              <a:rPr sz="1400" b="1" dirty="0">
                <a:solidFill>
                  <a:srgbClr val="162F41"/>
                </a:solidFill>
                <a:latin typeface="Roboto"/>
                <a:cs typeface="Roboto"/>
              </a:rPr>
              <a:t>2</a:t>
            </a:r>
            <a:r>
              <a:rPr sz="1400" b="1" spc="-10" dirty="0">
                <a:solidFill>
                  <a:srgbClr val="162F41"/>
                </a:solidFill>
                <a:latin typeface="Roboto"/>
                <a:cs typeface="Roboto"/>
              </a:rPr>
              <a:t> </a:t>
            </a:r>
            <a:r>
              <a:rPr sz="1400" b="1" dirty="0">
                <a:solidFill>
                  <a:srgbClr val="162F41"/>
                </a:solidFill>
                <a:latin typeface="Roboto"/>
                <a:cs typeface="Roboto"/>
              </a:rPr>
              <a:t>Day</a:t>
            </a:r>
            <a:r>
              <a:rPr sz="1400" b="1" spc="-5" dirty="0">
                <a:solidFill>
                  <a:srgbClr val="162F41"/>
                </a:solidFill>
                <a:latin typeface="Roboto"/>
                <a:cs typeface="Roboto"/>
              </a:rPr>
              <a:t> </a:t>
            </a:r>
            <a:r>
              <a:rPr sz="1400" b="1" spc="-10" dirty="0">
                <a:solidFill>
                  <a:srgbClr val="162F41"/>
                </a:solidFill>
                <a:latin typeface="Roboto"/>
                <a:cs typeface="Roboto"/>
              </a:rPr>
              <a:t>in-</a:t>
            </a:r>
            <a:r>
              <a:rPr sz="1400" b="1" dirty="0">
                <a:solidFill>
                  <a:srgbClr val="162F41"/>
                </a:solidFill>
                <a:latin typeface="Roboto"/>
                <a:cs typeface="Roboto"/>
              </a:rPr>
              <a:t>person</a:t>
            </a:r>
            <a:r>
              <a:rPr lang="pl-PL" sz="1400" b="1" spc="-5" dirty="0">
                <a:solidFill>
                  <a:srgbClr val="162F41"/>
                </a:solidFill>
                <a:latin typeface="Roboto"/>
                <a:cs typeface="Roboto"/>
              </a:rPr>
              <a:t> </a:t>
            </a:r>
            <a:r>
              <a:rPr sz="1400" b="1" spc="-10" dirty="0">
                <a:solidFill>
                  <a:srgbClr val="162F41"/>
                </a:solidFill>
                <a:latin typeface="Roboto"/>
                <a:cs typeface="Roboto"/>
              </a:rPr>
              <a:t>meeting </a:t>
            </a:r>
            <a:r>
              <a:rPr sz="1400" b="1" spc="-20" dirty="0">
                <a:solidFill>
                  <a:srgbClr val="162F41"/>
                </a:solidFill>
                <a:latin typeface="Roboto"/>
                <a:cs typeface="Roboto"/>
              </a:rPr>
              <a:t>Lots</a:t>
            </a:r>
            <a:r>
              <a:rPr sz="1400" b="1" spc="-55" dirty="0">
                <a:solidFill>
                  <a:srgbClr val="162F41"/>
                </a:solidFill>
                <a:latin typeface="Roboto"/>
                <a:cs typeface="Roboto"/>
              </a:rPr>
              <a:t> </a:t>
            </a:r>
            <a:r>
              <a:rPr sz="1400" b="1" dirty="0">
                <a:solidFill>
                  <a:srgbClr val="162F41"/>
                </a:solidFill>
                <a:latin typeface="Roboto"/>
                <a:cs typeface="Roboto"/>
              </a:rPr>
              <a:t>of</a:t>
            </a:r>
            <a:r>
              <a:rPr sz="1400" b="1" spc="-55" dirty="0">
                <a:solidFill>
                  <a:srgbClr val="162F41"/>
                </a:solidFill>
                <a:latin typeface="Roboto"/>
                <a:cs typeface="Roboto"/>
              </a:rPr>
              <a:t> </a:t>
            </a:r>
            <a:r>
              <a:rPr sz="1400" b="1" spc="-10" dirty="0">
                <a:solidFill>
                  <a:srgbClr val="162F41"/>
                </a:solidFill>
                <a:latin typeface="Roboto"/>
                <a:cs typeface="Roboto"/>
              </a:rPr>
              <a:t>effort!</a:t>
            </a:r>
            <a:endParaRPr sz="1400" b="1" dirty="0">
              <a:latin typeface="Roboto"/>
              <a:cs typeface="Roboto"/>
            </a:endParaRPr>
          </a:p>
        </p:txBody>
      </p:sp>
      <p:sp>
        <p:nvSpPr>
          <p:cNvPr id="32" name="object 19">
            <a:extLst>
              <a:ext uri="{FF2B5EF4-FFF2-40B4-BE49-F238E27FC236}">
                <a16:creationId xmlns:a16="http://schemas.microsoft.com/office/drawing/2014/main" id="{6C76E65D-FA9B-4082-852A-5874F67D7CB9}"/>
              </a:ext>
            </a:extLst>
          </p:cNvPr>
          <p:cNvSpPr txBox="1"/>
          <p:nvPr/>
        </p:nvSpPr>
        <p:spPr>
          <a:xfrm>
            <a:off x="7675345" y="1784472"/>
            <a:ext cx="2113536" cy="435632"/>
          </a:xfrm>
          <a:prstGeom prst="rect">
            <a:avLst/>
          </a:prstGeom>
        </p:spPr>
        <p:txBody>
          <a:bodyPr vert="horz" wrap="square" lIns="0" tIns="59055" rIns="0" bIns="0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GB" sz="800" b="1" spc="-10" dirty="0">
                <a:latin typeface="Arial"/>
                <a:cs typeface="Arial"/>
              </a:rPr>
              <a:t>Refining</a:t>
            </a:r>
            <a:r>
              <a:rPr lang="en-GB" sz="800" b="1" spc="-2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the</a:t>
            </a:r>
            <a:r>
              <a:rPr sz="800" b="1" spc="-2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2025</a:t>
            </a:r>
            <a:r>
              <a:rPr sz="800" b="1" spc="-2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Future</a:t>
            </a:r>
            <a:r>
              <a:rPr sz="800" b="1" spc="-2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Homes</a:t>
            </a:r>
            <a:r>
              <a:rPr sz="800" b="1" spc="-25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Standard</a:t>
            </a:r>
            <a:endParaRPr lang="pl-PL" sz="800" spc="-10" dirty="0">
              <a:latin typeface="Arial"/>
              <a:cs typeface="Arial"/>
            </a:endParaRPr>
          </a:p>
          <a:p>
            <a:pPr algn="ctr">
              <a:lnSpc>
                <a:spcPts val="1000"/>
              </a:lnSpc>
            </a:pPr>
            <a:r>
              <a:rPr sz="800" b="1" dirty="0">
                <a:latin typeface="Arial"/>
                <a:cs typeface="Arial"/>
              </a:rPr>
              <a:t>Future</a:t>
            </a:r>
            <a:r>
              <a:rPr sz="800" b="1" spc="-3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Homes</a:t>
            </a:r>
            <a:r>
              <a:rPr sz="800" b="1" spc="-3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Hub</a:t>
            </a:r>
            <a:r>
              <a:rPr sz="800" b="1" spc="-30" dirty="0">
                <a:latin typeface="Arial"/>
                <a:cs typeface="Arial"/>
              </a:rPr>
              <a:t> </a:t>
            </a:r>
            <a:r>
              <a:rPr sz="800" b="1" spc="-20" dirty="0">
                <a:latin typeface="Arial"/>
                <a:cs typeface="Arial"/>
              </a:rPr>
              <a:t>Task</a:t>
            </a:r>
            <a:r>
              <a:rPr sz="800" b="1" spc="-35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Group </a:t>
            </a:r>
            <a:endParaRPr lang="pl-PL" sz="800" b="1" spc="-10" dirty="0">
              <a:latin typeface="Arial"/>
              <a:cs typeface="Arial"/>
            </a:endParaRPr>
          </a:p>
          <a:p>
            <a:pPr algn="ctr">
              <a:lnSpc>
                <a:spcPts val="1000"/>
              </a:lnSpc>
            </a:pPr>
            <a:r>
              <a:rPr sz="800" b="1" spc="-20" dirty="0">
                <a:latin typeface="Arial"/>
                <a:cs typeface="Arial"/>
              </a:rPr>
              <a:t>Terms</a:t>
            </a:r>
            <a:r>
              <a:rPr sz="800" b="1" spc="-1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of</a:t>
            </a:r>
            <a:r>
              <a:rPr lang="pl-PL" sz="800" b="1" spc="-10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Reference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33" name="object 20">
            <a:extLst>
              <a:ext uri="{FF2B5EF4-FFF2-40B4-BE49-F238E27FC236}">
                <a16:creationId xmlns:a16="http://schemas.microsoft.com/office/drawing/2014/main" id="{A0CF32CC-A66B-4A7D-98F8-2EF8C0A72711}"/>
              </a:ext>
            </a:extLst>
          </p:cNvPr>
          <p:cNvSpPr txBox="1"/>
          <p:nvPr/>
        </p:nvSpPr>
        <p:spPr>
          <a:xfrm>
            <a:off x="6058213" y="2232273"/>
            <a:ext cx="5347335" cy="1534795"/>
          </a:xfrm>
          <a:prstGeom prst="rect">
            <a:avLst/>
          </a:prstGeom>
        </p:spPr>
        <p:txBody>
          <a:bodyPr vert="horz" wrap="square" lIns="0" tIns="59055" rIns="0" bIns="0" rtlCol="0">
            <a:spAutoFit/>
          </a:bodyPr>
          <a:lstStyle/>
          <a:p>
            <a:pPr marL="4549775">
              <a:lnSpc>
                <a:spcPct val="100000"/>
              </a:lnSpc>
              <a:spcBef>
                <a:spcPts val="465"/>
              </a:spcBef>
            </a:pPr>
            <a:r>
              <a:rPr sz="800" spc="-10" dirty="0">
                <a:latin typeface="Arial"/>
                <a:cs typeface="Arial"/>
              </a:rPr>
              <a:t>25th</a:t>
            </a:r>
            <a:r>
              <a:rPr sz="800" spc="-5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August</a:t>
            </a:r>
            <a:r>
              <a:rPr sz="800" spc="-25" dirty="0">
                <a:latin typeface="Arial"/>
                <a:cs typeface="Arial"/>
              </a:rPr>
              <a:t> </a:t>
            </a:r>
            <a:r>
              <a:rPr sz="800" spc="-20" dirty="0">
                <a:latin typeface="Arial"/>
                <a:cs typeface="Arial"/>
              </a:rPr>
              <a:t>2022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5"/>
              </a:spcBef>
            </a:pPr>
            <a:r>
              <a:rPr sz="800" b="1" spc="-10" dirty="0">
                <a:latin typeface="Arial"/>
                <a:cs typeface="Arial"/>
              </a:rPr>
              <a:t>Introduction</a:t>
            </a:r>
            <a:endParaRPr sz="800">
              <a:latin typeface="Arial"/>
              <a:cs typeface="Arial"/>
            </a:endParaRPr>
          </a:p>
          <a:p>
            <a:pPr marL="12700" marR="147320">
              <a:lnSpc>
                <a:spcPts val="880"/>
              </a:lnSpc>
              <a:spcBef>
                <a:spcPts val="459"/>
              </a:spcBef>
            </a:pPr>
            <a:r>
              <a:rPr sz="800" dirty="0">
                <a:latin typeface="Arial"/>
                <a:cs typeface="Arial"/>
              </a:rPr>
              <a:t>The</a:t>
            </a:r>
            <a:r>
              <a:rPr sz="800" spc="-3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Government</a:t>
            </a:r>
            <a:r>
              <a:rPr sz="800" spc="-3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has</a:t>
            </a:r>
            <a:r>
              <a:rPr sz="800" spc="-3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committed</a:t>
            </a:r>
            <a:r>
              <a:rPr sz="800" spc="-3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to</a:t>
            </a:r>
            <a:r>
              <a:rPr sz="800" spc="-3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consulting</a:t>
            </a:r>
            <a:r>
              <a:rPr sz="800" spc="-3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on</a:t>
            </a:r>
            <a:r>
              <a:rPr sz="800" spc="-3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the</a:t>
            </a:r>
            <a:r>
              <a:rPr sz="800" spc="-3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Future</a:t>
            </a:r>
            <a:r>
              <a:rPr sz="800" spc="-3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Homes</a:t>
            </a:r>
            <a:r>
              <a:rPr sz="800" spc="-3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Standard</a:t>
            </a:r>
            <a:r>
              <a:rPr sz="800" spc="-3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in</a:t>
            </a:r>
            <a:r>
              <a:rPr sz="800" spc="-3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Spring</a:t>
            </a:r>
            <a:r>
              <a:rPr sz="800" spc="-3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2023.</a:t>
            </a:r>
            <a:r>
              <a:rPr sz="800" spc="-4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The</a:t>
            </a:r>
            <a:r>
              <a:rPr sz="800" spc="-3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Government</a:t>
            </a:r>
            <a:r>
              <a:rPr sz="800" spc="-30" dirty="0">
                <a:latin typeface="Arial"/>
                <a:cs typeface="Arial"/>
              </a:rPr>
              <a:t> </a:t>
            </a:r>
            <a:r>
              <a:rPr sz="800" spc="-20" dirty="0">
                <a:latin typeface="Arial"/>
                <a:cs typeface="Arial"/>
              </a:rPr>
              <a:t>have </a:t>
            </a:r>
            <a:r>
              <a:rPr sz="800" dirty="0">
                <a:latin typeface="Arial"/>
                <a:cs typeface="Arial"/>
              </a:rPr>
              <a:t>committed</a:t>
            </a:r>
            <a:r>
              <a:rPr sz="800" spc="-2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that</a:t>
            </a:r>
            <a:r>
              <a:rPr sz="800" spc="-2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the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Future</a:t>
            </a:r>
            <a:r>
              <a:rPr sz="800" spc="-2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Homes</a:t>
            </a:r>
            <a:r>
              <a:rPr sz="800" spc="-2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Standard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will</a:t>
            </a:r>
            <a:r>
              <a:rPr sz="800" spc="-25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deliver</a:t>
            </a:r>
            <a:r>
              <a:rPr sz="800" spc="-2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zero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carbon</a:t>
            </a:r>
            <a:r>
              <a:rPr sz="800" spc="-2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ready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homes,</a:t>
            </a:r>
            <a:r>
              <a:rPr sz="800" spc="-2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with</a:t>
            </a:r>
            <a:r>
              <a:rPr sz="800" spc="-2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low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carbon</a:t>
            </a:r>
            <a:r>
              <a:rPr sz="800" spc="-25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heating</a:t>
            </a:r>
            <a:r>
              <a:rPr sz="800" spc="-2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and</a:t>
            </a:r>
            <a:r>
              <a:rPr sz="800" spc="-20" dirty="0">
                <a:latin typeface="Arial"/>
                <a:cs typeface="Arial"/>
              </a:rPr>
              <a:t> high </a:t>
            </a:r>
            <a:r>
              <a:rPr sz="800" dirty="0">
                <a:latin typeface="Arial"/>
                <a:cs typeface="Arial"/>
              </a:rPr>
              <a:t>fabric</a:t>
            </a:r>
            <a:r>
              <a:rPr sz="800" spc="-3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standards,</a:t>
            </a:r>
            <a:r>
              <a:rPr sz="800" spc="-2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that</a:t>
            </a:r>
            <a:r>
              <a:rPr sz="800" spc="-3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will</a:t>
            </a:r>
            <a:r>
              <a:rPr sz="800" spc="-2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require</a:t>
            </a:r>
            <a:r>
              <a:rPr sz="800" spc="-3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no</a:t>
            </a:r>
            <a:r>
              <a:rPr sz="800" spc="-2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future</a:t>
            </a:r>
            <a:r>
              <a:rPr sz="800" spc="-30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retrofitting.</a:t>
            </a:r>
            <a:endParaRPr sz="800">
              <a:latin typeface="Arial"/>
              <a:cs typeface="Arial"/>
            </a:endParaRPr>
          </a:p>
          <a:p>
            <a:pPr marL="12700" marR="102870">
              <a:lnSpc>
                <a:spcPts val="880"/>
              </a:lnSpc>
              <a:spcBef>
                <a:spcPts val="439"/>
              </a:spcBef>
            </a:pPr>
            <a:r>
              <a:rPr sz="800" dirty="0">
                <a:latin typeface="Arial"/>
                <a:cs typeface="Arial"/>
              </a:rPr>
              <a:t>The</a:t>
            </a:r>
            <a:r>
              <a:rPr sz="800" spc="-25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development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of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such</a:t>
            </a:r>
            <a:r>
              <a:rPr sz="800" spc="-2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a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flagship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policy</a:t>
            </a:r>
            <a:r>
              <a:rPr sz="800" spc="-2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is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necessarily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complex</a:t>
            </a:r>
            <a:r>
              <a:rPr sz="800" spc="-2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and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challenging,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and</a:t>
            </a:r>
            <a:r>
              <a:rPr sz="800" spc="-2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there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are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many</a:t>
            </a:r>
            <a:r>
              <a:rPr sz="800" spc="-25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different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spc="-25" dirty="0">
                <a:latin typeface="Arial"/>
                <a:cs typeface="Arial"/>
              </a:rPr>
              <a:t>as-</a:t>
            </a:r>
            <a:r>
              <a:rPr sz="800" dirty="0">
                <a:latin typeface="Arial"/>
                <a:cs typeface="Arial"/>
              </a:rPr>
              <a:t> pects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and</a:t>
            </a:r>
            <a:r>
              <a:rPr sz="800" spc="-15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questions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to</a:t>
            </a:r>
            <a:r>
              <a:rPr sz="800" spc="-1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be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explored</a:t>
            </a:r>
            <a:r>
              <a:rPr sz="800" spc="-1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and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understood</a:t>
            </a:r>
            <a:r>
              <a:rPr sz="800" spc="-1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in</a:t>
            </a:r>
            <a:r>
              <a:rPr sz="800" spc="-1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order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to</a:t>
            </a:r>
            <a:r>
              <a:rPr sz="800" spc="-1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support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the</a:t>
            </a:r>
            <a:r>
              <a:rPr sz="800" spc="-15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development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and</a:t>
            </a:r>
            <a:r>
              <a:rPr sz="800" spc="-1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refinement</a:t>
            </a:r>
            <a:r>
              <a:rPr sz="800" spc="-1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of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a</a:t>
            </a:r>
            <a:r>
              <a:rPr sz="800" spc="-15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standard </a:t>
            </a:r>
            <a:r>
              <a:rPr sz="800" dirty="0">
                <a:latin typeface="Arial"/>
                <a:cs typeface="Arial"/>
              </a:rPr>
              <a:t>for</a:t>
            </a:r>
            <a:r>
              <a:rPr sz="800" spc="-2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consultation.</a:t>
            </a:r>
            <a:r>
              <a:rPr sz="800" spc="-2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Input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from</a:t>
            </a:r>
            <a:r>
              <a:rPr sz="800" spc="-2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all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stakeholders</a:t>
            </a:r>
            <a:r>
              <a:rPr sz="800" spc="-2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is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crucial</a:t>
            </a:r>
            <a:r>
              <a:rPr sz="800" spc="-2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to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achieving</a:t>
            </a:r>
            <a:r>
              <a:rPr sz="800" spc="-25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this.</a:t>
            </a:r>
            <a:endParaRPr sz="800">
              <a:latin typeface="Arial"/>
              <a:cs typeface="Arial"/>
            </a:endParaRPr>
          </a:p>
          <a:p>
            <a:pPr marL="12700" marR="35560" algn="just">
              <a:lnSpc>
                <a:spcPts val="880"/>
              </a:lnSpc>
              <a:spcBef>
                <a:spcPts val="434"/>
              </a:spcBef>
            </a:pPr>
            <a:r>
              <a:rPr sz="800" dirty="0">
                <a:latin typeface="Arial"/>
                <a:cs typeface="Arial"/>
              </a:rPr>
              <a:t>The</a:t>
            </a:r>
            <a:r>
              <a:rPr sz="800" spc="-2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Future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Homes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Hub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is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proposing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the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establishment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of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a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task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group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to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consider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and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collect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evidence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to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inform</a:t>
            </a:r>
            <a:r>
              <a:rPr sz="800" spc="-20" dirty="0">
                <a:latin typeface="Arial"/>
                <a:cs typeface="Arial"/>
              </a:rPr>
              <a:t> some </a:t>
            </a:r>
            <a:r>
              <a:rPr sz="800" dirty="0">
                <a:latin typeface="Arial"/>
                <a:cs typeface="Arial"/>
              </a:rPr>
              <a:t>of</a:t>
            </a:r>
            <a:r>
              <a:rPr sz="800" spc="-1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these</a:t>
            </a:r>
            <a:r>
              <a:rPr sz="800" spc="-10" dirty="0">
                <a:latin typeface="Arial"/>
                <a:cs typeface="Arial"/>
              </a:rPr>
              <a:t> questions</a:t>
            </a:r>
            <a:r>
              <a:rPr sz="800" spc="-1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and</a:t>
            </a:r>
            <a:r>
              <a:rPr sz="800" spc="-1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this</a:t>
            </a:r>
            <a:r>
              <a:rPr sz="800" spc="-1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paper</a:t>
            </a:r>
            <a:r>
              <a:rPr sz="800" spc="-10" dirty="0">
                <a:latin typeface="Arial"/>
                <a:cs typeface="Arial"/>
              </a:rPr>
              <a:t> outlines</a:t>
            </a:r>
            <a:r>
              <a:rPr sz="800" spc="-1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the</a:t>
            </a:r>
            <a:r>
              <a:rPr sz="800" spc="-1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key</a:t>
            </a:r>
            <a:r>
              <a:rPr sz="800" spc="-15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questions </a:t>
            </a:r>
            <a:r>
              <a:rPr sz="800" dirty="0">
                <a:latin typeface="Arial"/>
                <a:cs typeface="Arial"/>
              </a:rPr>
              <a:t>and</a:t>
            </a:r>
            <a:r>
              <a:rPr sz="800" spc="-1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context</a:t>
            </a:r>
            <a:r>
              <a:rPr sz="800" spc="-1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the</a:t>
            </a:r>
            <a:r>
              <a:rPr sz="800" spc="-15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Department </a:t>
            </a:r>
            <a:r>
              <a:rPr sz="800" dirty="0">
                <a:latin typeface="Arial"/>
                <a:cs typeface="Arial"/>
              </a:rPr>
              <a:t>for</a:t>
            </a:r>
            <a:r>
              <a:rPr sz="800" spc="-10" dirty="0">
                <a:latin typeface="Arial"/>
                <a:cs typeface="Arial"/>
              </a:rPr>
              <a:t> Levelling</a:t>
            </a:r>
            <a:r>
              <a:rPr sz="800" spc="-1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Up,</a:t>
            </a:r>
            <a:r>
              <a:rPr sz="800" spc="-10" dirty="0">
                <a:latin typeface="Arial"/>
                <a:cs typeface="Arial"/>
              </a:rPr>
              <a:t> Housing</a:t>
            </a:r>
            <a:r>
              <a:rPr sz="800" spc="-15" dirty="0">
                <a:latin typeface="Arial"/>
                <a:cs typeface="Arial"/>
              </a:rPr>
              <a:t> </a:t>
            </a:r>
            <a:r>
              <a:rPr sz="800" spc="-25" dirty="0">
                <a:latin typeface="Arial"/>
                <a:cs typeface="Arial"/>
              </a:rPr>
              <a:t>and</a:t>
            </a:r>
            <a:r>
              <a:rPr sz="800" spc="-10" dirty="0">
                <a:latin typeface="Arial"/>
                <a:cs typeface="Arial"/>
              </a:rPr>
              <a:t> Communities</a:t>
            </a:r>
            <a:r>
              <a:rPr sz="800" spc="-2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(DLUHC)</a:t>
            </a:r>
            <a:r>
              <a:rPr sz="800" spc="-2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would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like</a:t>
            </a:r>
            <a:r>
              <a:rPr sz="800" spc="-2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support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with</a:t>
            </a:r>
            <a:r>
              <a:rPr sz="800" spc="-2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and</a:t>
            </a:r>
            <a:r>
              <a:rPr sz="800" spc="-2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the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proposed</a:t>
            </a:r>
            <a:r>
              <a:rPr sz="800" spc="-2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terms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of</a:t>
            </a:r>
            <a:r>
              <a:rPr sz="800" spc="-25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reference.</a:t>
            </a:r>
            <a:endParaRPr sz="800">
              <a:latin typeface="Arial"/>
              <a:cs typeface="Arial"/>
            </a:endParaRPr>
          </a:p>
        </p:txBody>
      </p:sp>
      <p:sp>
        <p:nvSpPr>
          <p:cNvPr id="34" name="object 21">
            <a:extLst>
              <a:ext uri="{FF2B5EF4-FFF2-40B4-BE49-F238E27FC236}">
                <a16:creationId xmlns:a16="http://schemas.microsoft.com/office/drawing/2014/main" id="{FFDBA6AD-5BE8-494B-AAA0-40715DCEF6E4}"/>
              </a:ext>
            </a:extLst>
          </p:cNvPr>
          <p:cNvSpPr txBox="1"/>
          <p:nvPr/>
        </p:nvSpPr>
        <p:spPr>
          <a:xfrm>
            <a:off x="6058213" y="3855138"/>
            <a:ext cx="5340350" cy="2403475"/>
          </a:xfrm>
          <a:prstGeom prst="rect">
            <a:avLst/>
          </a:prstGeom>
        </p:spPr>
        <p:txBody>
          <a:bodyPr vert="horz" wrap="square" lIns="0" tIns="590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800" b="1" spc="-10" dirty="0">
                <a:latin typeface="Arial"/>
                <a:cs typeface="Arial"/>
              </a:rPr>
              <a:t>Context</a:t>
            </a:r>
            <a:endParaRPr sz="800">
              <a:latin typeface="Arial"/>
              <a:cs typeface="Arial"/>
            </a:endParaRPr>
          </a:p>
          <a:p>
            <a:pPr marL="12700" marR="5080">
              <a:lnSpc>
                <a:spcPts val="880"/>
              </a:lnSpc>
              <a:spcBef>
                <a:spcPts val="459"/>
              </a:spcBef>
            </a:pPr>
            <a:r>
              <a:rPr sz="800" dirty="0">
                <a:latin typeface="Arial"/>
                <a:cs typeface="Arial"/>
              </a:rPr>
              <a:t>The</a:t>
            </a:r>
            <a:r>
              <a:rPr sz="800" spc="-3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timeline</a:t>
            </a:r>
            <a:r>
              <a:rPr sz="800" spc="-2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for</a:t>
            </a:r>
            <a:r>
              <a:rPr sz="800" spc="-30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developing</a:t>
            </a:r>
            <a:r>
              <a:rPr sz="800" spc="-2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the</a:t>
            </a:r>
            <a:r>
              <a:rPr sz="800" spc="-3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FHS</a:t>
            </a:r>
            <a:r>
              <a:rPr sz="800" spc="-2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specification</a:t>
            </a:r>
            <a:r>
              <a:rPr sz="800" spc="-3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is</a:t>
            </a:r>
            <a:r>
              <a:rPr sz="800" spc="-2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short.</a:t>
            </a:r>
            <a:r>
              <a:rPr sz="800" spc="-4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The</a:t>
            </a:r>
            <a:r>
              <a:rPr sz="800" spc="-2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DLUHC</a:t>
            </a:r>
            <a:r>
              <a:rPr sz="800" spc="-3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intend</a:t>
            </a:r>
            <a:r>
              <a:rPr sz="800" spc="-2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to</a:t>
            </a:r>
            <a:r>
              <a:rPr sz="800" spc="-3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launch</a:t>
            </a:r>
            <a:r>
              <a:rPr sz="800" spc="-2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a</a:t>
            </a:r>
            <a:r>
              <a:rPr sz="800" spc="-3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public</a:t>
            </a:r>
            <a:r>
              <a:rPr sz="800" spc="-2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consultation</a:t>
            </a:r>
            <a:r>
              <a:rPr sz="800" spc="-3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in</a:t>
            </a:r>
            <a:r>
              <a:rPr sz="800" spc="-25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Spring 2023.</a:t>
            </a:r>
            <a:r>
              <a:rPr sz="800" spc="-5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As</a:t>
            </a:r>
            <a:r>
              <a:rPr sz="800" spc="-4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part</a:t>
            </a:r>
            <a:r>
              <a:rPr sz="800" spc="-2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of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the</a:t>
            </a:r>
            <a:r>
              <a:rPr sz="800" spc="-25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preparation</a:t>
            </a:r>
            <a:r>
              <a:rPr sz="800" spc="-2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for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the</a:t>
            </a:r>
            <a:r>
              <a:rPr sz="800" spc="-2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consultation</a:t>
            </a:r>
            <a:r>
              <a:rPr sz="800" spc="-2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and</a:t>
            </a:r>
            <a:r>
              <a:rPr sz="800" spc="-2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the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wider</a:t>
            </a:r>
            <a:r>
              <a:rPr sz="800" spc="-2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changes,</a:t>
            </a:r>
            <a:r>
              <a:rPr sz="800" spc="-2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DLUHC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need</a:t>
            </a:r>
            <a:r>
              <a:rPr sz="800" spc="-2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to</a:t>
            </a:r>
            <a:r>
              <a:rPr sz="800" spc="-2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gather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evidence</a:t>
            </a:r>
            <a:r>
              <a:rPr sz="800" spc="-2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and</a:t>
            </a:r>
            <a:r>
              <a:rPr sz="800" spc="-25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infor- </a:t>
            </a:r>
            <a:r>
              <a:rPr sz="800" dirty="0">
                <a:latin typeface="Arial"/>
                <a:cs typeface="Arial"/>
              </a:rPr>
              <a:t>mation</a:t>
            </a:r>
            <a:r>
              <a:rPr sz="800" spc="-2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which</a:t>
            </a:r>
            <a:r>
              <a:rPr sz="800" spc="-2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will</a:t>
            </a:r>
            <a:r>
              <a:rPr sz="800" spc="-2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inform</a:t>
            </a:r>
            <a:r>
              <a:rPr sz="800" spc="-2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policy</a:t>
            </a:r>
            <a:r>
              <a:rPr sz="800" spc="-25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proposals.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DLUHC</a:t>
            </a:r>
            <a:r>
              <a:rPr sz="800" spc="-2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are</a:t>
            </a:r>
            <a:r>
              <a:rPr sz="800" spc="-25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looking</a:t>
            </a:r>
            <a:r>
              <a:rPr sz="800" spc="-2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to</a:t>
            </a:r>
            <a:r>
              <a:rPr sz="800" spc="-2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gather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as</a:t>
            </a:r>
            <a:r>
              <a:rPr sz="800" spc="-2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much</a:t>
            </a:r>
            <a:r>
              <a:rPr sz="800" spc="-25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information</a:t>
            </a:r>
            <a:r>
              <a:rPr sz="800" spc="-2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as</a:t>
            </a:r>
            <a:r>
              <a:rPr sz="800" spc="-25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possible</a:t>
            </a:r>
            <a:r>
              <a:rPr sz="800" spc="-2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before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the</a:t>
            </a:r>
            <a:r>
              <a:rPr sz="800" spc="-25" dirty="0">
                <a:latin typeface="Arial"/>
                <a:cs typeface="Arial"/>
              </a:rPr>
              <a:t> end</a:t>
            </a:r>
            <a:r>
              <a:rPr sz="800" dirty="0">
                <a:latin typeface="Arial"/>
                <a:cs typeface="Arial"/>
              </a:rPr>
              <a:t> of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this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year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in</a:t>
            </a:r>
            <a:r>
              <a:rPr sz="800" spc="-1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order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that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there</a:t>
            </a:r>
            <a:r>
              <a:rPr sz="800" spc="-1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is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adequate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time</a:t>
            </a:r>
            <a:r>
              <a:rPr sz="800" spc="-1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to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carry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out</a:t>
            </a:r>
            <a:r>
              <a:rPr sz="800" spc="-15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detailed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modelling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and</a:t>
            </a:r>
            <a:r>
              <a:rPr sz="800" spc="-15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analysis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and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go</a:t>
            </a:r>
            <a:r>
              <a:rPr sz="800" spc="-1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through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the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required </a:t>
            </a:r>
            <a:r>
              <a:rPr sz="800" dirty="0">
                <a:latin typeface="Arial"/>
                <a:cs typeface="Arial"/>
              </a:rPr>
              <a:t>Government</a:t>
            </a:r>
            <a:r>
              <a:rPr sz="800" spc="-35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procedures</a:t>
            </a:r>
            <a:r>
              <a:rPr sz="800" spc="-3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before</a:t>
            </a:r>
            <a:r>
              <a:rPr sz="800" spc="-3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the</a:t>
            </a:r>
            <a:r>
              <a:rPr sz="800" spc="-3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public</a:t>
            </a:r>
            <a:r>
              <a:rPr sz="800" spc="-30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consultation.</a:t>
            </a:r>
            <a:endParaRPr sz="800">
              <a:latin typeface="Arial"/>
              <a:cs typeface="Arial"/>
            </a:endParaRPr>
          </a:p>
          <a:p>
            <a:pPr marL="12700" marR="27305">
              <a:lnSpc>
                <a:spcPts val="880"/>
              </a:lnSpc>
              <a:spcBef>
                <a:spcPts val="430"/>
              </a:spcBef>
            </a:pPr>
            <a:r>
              <a:rPr sz="800" dirty="0">
                <a:latin typeface="Arial"/>
                <a:cs typeface="Arial"/>
              </a:rPr>
              <a:t>As</a:t>
            </a:r>
            <a:r>
              <a:rPr sz="800" spc="-1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part</a:t>
            </a:r>
            <a:r>
              <a:rPr sz="800" spc="-1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of</a:t>
            </a:r>
            <a:r>
              <a:rPr sz="800" spc="-1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this</a:t>
            </a:r>
            <a:r>
              <a:rPr sz="800" spc="-10" dirty="0">
                <a:latin typeface="Arial"/>
                <a:cs typeface="Arial"/>
              </a:rPr>
              <a:t> information</a:t>
            </a:r>
            <a:r>
              <a:rPr sz="800" spc="-15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gathering, </a:t>
            </a:r>
            <a:r>
              <a:rPr sz="800" dirty="0">
                <a:latin typeface="Arial"/>
                <a:cs typeface="Arial"/>
              </a:rPr>
              <a:t>DLUHC</a:t>
            </a:r>
            <a:r>
              <a:rPr sz="800" spc="-1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are</a:t>
            </a:r>
            <a:r>
              <a:rPr sz="800" spc="-1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seeking</a:t>
            </a:r>
            <a:r>
              <a:rPr sz="800" spc="-15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evidence </a:t>
            </a:r>
            <a:r>
              <a:rPr sz="800" dirty="0">
                <a:latin typeface="Arial"/>
                <a:cs typeface="Arial"/>
              </a:rPr>
              <a:t>on</a:t>
            </a:r>
            <a:r>
              <a:rPr sz="800" spc="-10" dirty="0">
                <a:latin typeface="Arial"/>
                <a:cs typeface="Arial"/>
              </a:rPr>
              <a:t> particular questions</a:t>
            </a:r>
            <a:r>
              <a:rPr sz="800" spc="-1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and</a:t>
            </a:r>
            <a:r>
              <a:rPr sz="800" spc="-10" dirty="0">
                <a:latin typeface="Arial"/>
                <a:cs typeface="Arial"/>
              </a:rPr>
              <a:t> objectives </a:t>
            </a:r>
            <a:r>
              <a:rPr sz="800" dirty="0">
                <a:latin typeface="Arial"/>
                <a:cs typeface="Arial"/>
              </a:rPr>
              <a:t>that</a:t>
            </a:r>
            <a:r>
              <a:rPr sz="800" spc="-10" dirty="0">
                <a:latin typeface="Arial"/>
                <a:cs typeface="Arial"/>
              </a:rPr>
              <a:t> </a:t>
            </a:r>
            <a:r>
              <a:rPr sz="800" spc="-25" dirty="0">
                <a:latin typeface="Arial"/>
                <a:cs typeface="Arial"/>
              </a:rPr>
              <a:t>are</a:t>
            </a:r>
            <a:r>
              <a:rPr sz="800" spc="-10" dirty="0">
                <a:latin typeface="Arial"/>
                <a:cs typeface="Arial"/>
              </a:rPr>
              <a:t> integral </a:t>
            </a:r>
            <a:r>
              <a:rPr sz="800" dirty="0">
                <a:latin typeface="Arial"/>
                <a:cs typeface="Arial"/>
              </a:rPr>
              <a:t>to</a:t>
            </a:r>
            <a:r>
              <a:rPr sz="800" spc="-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the</a:t>
            </a:r>
            <a:r>
              <a:rPr sz="800" spc="-1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policy</a:t>
            </a:r>
            <a:r>
              <a:rPr sz="800" spc="-5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development process,</a:t>
            </a:r>
            <a:r>
              <a:rPr sz="800" spc="-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and</a:t>
            </a:r>
            <a:r>
              <a:rPr sz="800" spc="-10" dirty="0">
                <a:latin typeface="Arial"/>
                <a:cs typeface="Arial"/>
              </a:rPr>
              <a:t> obtaining</a:t>
            </a:r>
            <a:r>
              <a:rPr sz="800" spc="-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this</a:t>
            </a:r>
            <a:r>
              <a:rPr sz="800" spc="-10" dirty="0">
                <a:latin typeface="Arial"/>
                <a:cs typeface="Arial"/>
              </a:rPr>
              <a:t> evidence</a:t>
            </a:r>
            <a:r>
              <a:rPr sz="800" spc="-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by</a:t>
            </a:r>
            <a:r>
              <a:rPr sz="800" spc="-1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consulting</a:t>
            </a:r>
            <a:r>
              <a:rPr sz="800" spc="-5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stakeholders.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The</a:t>
            </a:r>
            <a:r>
              <a:rPr sz="800" spc="-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Hub</a:t>
            </a:r>
            <a:r>
              <a:rPr sz="800" spc="-1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can</a:t>
            </a:r>
            <a:r>
              <a:rPr sz="800" spc="-5" dirty="0">
                <a:latin typeface="Arial"/>
                <a:cs typeface="Arial"/>
              </a:rPr>
              <a:t> </a:t>
            </a:r>
            <a:r>
              <a:rPr sz="800" spc="-20" dirty="0">
                <a:latin typeface="Arial"/>
                <a:cs typeface="Arial"/>
              </a:rPr>
              <a:t>have</a:t>
            </a:r>
            <a:r>
              <a:rPr sz="800" spc="50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a</a:t>
            </a:r>
            <a:r>
              <a:rPr sz="800" spc="-10" dirty="0">
                <a:latin typeface="Arial"/>
                <a:cs typeface="Arial"/>
              </a:rPr>
              <a:t> particular </a:t>
            </a:r>
            <a:r>
              <a:rPr sz="800" dirty="0">
                <a:latin typeface="Arial"/>
                <a:cs typeface="Arial"/>
              </a:rPr>
              <a:t>role</a:t>
            </a:r>
            <a:r>
              <a:rPr sz="800" spc="-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to</a:t>
            </a:r>
            <a:r>
              <a:rPr sz="800" spc="-1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play</a:t>
            </a:r>
            <a:r>
              <a:rPr sz="800" spc="-1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in</a:t>
            </a:r>
            <a:r>
              <a:rPr sz="800" spc="-5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drawing </a:t>
            </a:r>
            <a:r>
              <a:rPr sz="800" dirty="0">
                <a:latin typeface="Arial"/>
                <a:cs typeface="Arial"/>
              </a:rPr>
              <a:t>on</a:t>
            </a:r>
            <a:r>
              <a:rPr sz="800" spc="-1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its</a:t>
            </a:r>
            <a:r>
              <a:rPr sz="800" spc="-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sector</a:t>
            </a:r>
            <a:r>
              <a:rPr sz="800" spc="-10" dirty="0">
                <a:latin typeface="Arial"/>
                <a:cs typeface="Arial"/>
              </a:rPr>
              <a:t> representation</a:t>
            </a:r>
            <a:r>
              <a:rPr sz="800" spc="-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to</a:t>
            </a:r>
            <a:r>
              <a:rPr sz="800" spc="-10" dirty="0">
                <a:latin typeface="Arial"/>
                <a:cs typeface="Arial"/>
              </a:rPr>
              <a:t> provide </a:t>
            </a:r>
            <a:r>
              <a:rPr sz="800" dirty="0">
                <a:latin typeface="Arial"/>
                <a:cs typeface="Arial"/>
              </a:rPr>
              <a:t>an</a:t>
            </a:r>
            <a:r>
              <a:rPr sz="800" spc="-5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evidenced </a:t>
            </a:r>
            <a:r>
              <a:rPr sz="800" dirty="0">
                <a:latin typeface="Arial"/>
                <a:cs typeface="Arial"/>
              </a:rPr>
              <a:t>view</a:t>
            </a:r>
            <a:r>
              <a:rPr sz="800" spc="-1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on</a:t>
            </a:r>
            <a:r>
              <a:rPr sz="800" spc="-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the</a:t>
            </a:r>
            <a:r>
              <a:rPr sz="800" spc="-1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reality</a:t>
            </a:r>
            <a:r>
              <a:rPr sz="800" spc="-1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of</a:t>
            </a:r>
            <a:r>
              <a:rPr sz="800" spc="-5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implemen- </a:t>
            </a:r>
            <a:r>
              <a:rPr sz="800" dirty="0">
                <a:latin typeface="Arial"/>
                <a:cs typeface="Arial"/>
              </a:rPr>
              <a:t>tation</a:t>
            </a:r>
            <a:r>
              <a:rPr sz="800" spc="-2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at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scale,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with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a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particular</a:t>
            </a:r>
            <a:r>
              <a:rPr sz="800" spc="-2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focus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on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the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impact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on</a:t>
            </a:r>
            <a:r>
              <a:rPr sz="800" spc="-2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SMEs.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Details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of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each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individual</a:t>
            </a:r>
            <a:r>
              <a:rPr sz="800" spc="-2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aspect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are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laid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out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below.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800" b="1" dirty="0">
                <a:latin typeface="Arial"/>
                <a:cs typeface="Arial"/>
              </a:rPr>
              <a:t>Questions</a:t>
            </a:r>
            <a:r>
              <a:rPr sz="800" b="1" spc="-2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/</a:t>
            </a:r>
            <a:r>
              <a:rPr sz="800" b="1" spc="-2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objectives</a:t>
            </a:r>
            <a:r>
              <a:rPr sz="800" b="1" spc="-2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for</a:t>
            </a:r>
            <a:r>
              <a:rPr sz="800" b="1" spc="-2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the</a:t>
            </a:r>
            <a:r>
              <a:rPr sz="800" b="1" spc="-25" dirty="0">
                <a:latin typeface="Arial"/>
                <a:cs typeface="Arial"/>
              </a:rPr>
              <a:t> </a:t>
            </a:r>
            <a:r>
              <a:rPr sz="800" b="1" spc="-20" dirty="0">
                <a:latin typeface="Arial"/>
                <a:cs typeface="Arial"/>
              </a:rPr>
              <a:t>Task</a:t>
            </a:r>
            <a:r>
              <a:rPr sz="800" b="1" spc="-2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Group</a:t>
            </a:r>
            <a:r>
              <a:rPr sz="800" b="1" spc="-2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and</a:t>
            </a:r>
            <a:r>
              <a:rPr sz="800" b="1" spc="-25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timings</a:t>
            </a:r>
            <a:endParaRPr sz="800">
              <a:latin typeface="Arial"/>
              <a:cs typeface="Arial"/>
            </a:endParaRPr>
          </a:p>
          <a:p>
            <a:pPr marL="162560" indent="-148590">
              <a:lnSpc>
                <a:spcPts val="919"/>
              </a:lnSpc>
              <a:spcBef>
                <a:spcPts val="360"/>
              </a:spcBef>
              <a:buFont typeface="Arial"/>
              <a:buAutoNum type="arabicPeriod"/>
              <a:tabLst>
                <a:tab pos="163195" algn="l"/>
              </a:tabLst>
            </a:pPr>
            <a:r>
              <a:rPr sz="800" spc="-10" dirty="0">
                <a:latin typeface="Roboto"/>
                <a:cs typeface="Roboto"/>
              </a:rPr>
              <a:t>Summarise</a:t>
            </a:r>
            <a:r>
              <a:rPr sz="800" spc="-5" dirty="0">
                <a:latin typeface="Roboto"/>
                <a:cs typeface="Roboto"/>
              </a:rPr>
              <a:t> </a:t>
            </a:r>
            <a:r>
              <a:rPr sz="800" dirty="0">
                <a:latin typeface="Roboto"/>
                <a:cs typeface="Roboto"/>
              </a:rPr>
              <a:t>what</a:t>
            </a:r>
            <a:r>
              <a:rPr sz="800" spc="-5" dirty="0">
                <a:latin typeface="Roboto"/>
                <a:cs typeface="Roboto"/>
              </a:rPr>
              <a:t> </a:t>
            </a:r>
            <a:r>
              <a:rPr sz="800" dirty="0">
                <a:latin typeface="Roboto"/>
                <a:cs typeface="Roboto"/>
              </a:rPr>
              <a:t>new </a:t>
            </a:r>
            <a:r>
              <a:rPr sz="800" spc="-10" dirty="0">
                <a:latin typeface="Roboto"/>
                <a:cs typeface="Roboto"/>
              </a:rPr>
              <a:t>technologies</a:t>
            </a:r>
            <a:r>
              <a:rPr sz="800" spc="-5" dirty="0">
                <a:latin typeface="Roboto"/>
                <a:cs typeface="Roboto"/>
              </a:rPr>
              <a:t> </a:t>
            </a:r>
            <a:r>
              <a:rPr sz="800" dirty="0">
                <a:latin typeface="Roboto"/>
                <a:cs typeface="Roboto"/>
              </a:rPr>
              <a:t>and </a:t>
            </a:r>
            <a:r>
              <a:rPr sz="800" spc="-10" dirty="0">
                <a:latin typeface="Roboto"/>
                <a:cs typeface="Roboto"/>
              </a:rPr>
              <a:t>approaches</a:t>
            </a:r>
            <a:r>
              <a:rPr sz="800" spc="-5" dirty="0">
                <a:latin typeface="Roboto"/>
                <a:cs typeface="Roboto"/>
              </a:rPr>
              <a:t> </a:t>
            </a:r>
            <a:r>
              <a:rPr sz="800" spc="-10" dirty="0">
                <a:latin typeface="Roboto"/>
                <a:cs typeface="Roboto"/>
              </a:rPr>
              <a:t>homebuilders</a:t>
            </a:r>
            <a:r>
              <a:rPr sz="800" dirty="0">
                <a:latin typeface="Roboto"/>
                <a:cs typeface="Roboto"/>
              </a:rPr>
              <a:t> are</a:t>
            </a:r>
            <a:r>
              <a:rPr sz="800" spc="-5" dirty="0">
                <a:latin typeface="Roboto"/>
                <a:cs typeface="Roboto"/>
              </a:rPr>
              <a:t> </a:t>
            </a:r>
            <a:r>
              <a:rPr sz="800" spc="-10" dirty="0">
                <a:latin typeface="Roboto"/>
                <a:cs typeface="Roboto"/>
              </a:rPr>
              <a:t>considering</a:t>
            </a:r>
            <a:r>
              <a:rPr sz="800" dirty="0">
                <a:latin typeface="Roboto"/>
                <a:cs typeface="Roboto"/>
              </a:rPr>
              <a:t> using</a:t>
            </a:r>
            <a:r>
              <a:rPr sz="800" spc="-5" dirty="0">
                <a:latin typeface="Roboto"/>
                <a:cs typeface="Roboto"/>
              </a:rPr>
              <a:t> </a:t>
            </a:r>
            <a:r>
              <a:rPr sz="800" dirty="0">
                <a:latin typeface="Roboto"/>
                <a:cs typeface="Roboto"/>
              </a:rPr>
              <a:t>to</a:t>
            </a:r>
            <a:r>
              <a:rPr sz="800" spc="-5" dirty="0">
                <a:latin typeface="Roboto"/>
                <a:cs typeface="Roboto"/>
              </a:rPr>
              <a:t> </a:t>
            </a:r>
            <a:r>
              <a:rPr sz="800" dirty="0">
                <a:latin typeface="Roboto"/>
                <a:cs typeface="Roboto"/>
              </a:rPr>
              <a:t>deliver the</a:t>
            </a:r>
            <a:r>
              <a:rPr sz="800" spc="-5" dirty="0">
                <a:latin typeface="Roboto"/>
                <a:cs typeface="Roboto"/>
              </a:rPr>
              <a:t> </a:t>
            </a:r>
            <a:r>
              <a:rPr sz="800" spc="-10" dirty="0">
                <a:latin typeface="Roboto"/>
                <a:cs typeface="Roboto"/>
              </a:rPr>
              <a:t>Future</a:t>
            </a:r>
            <a:endParaRPr sz="800">
              <a:latin typeface="Roboto"/>
              <a:cs typeface="Roboto"/>
            </a:endParaRPr>
          </a:p>
          <a:p>
            <a:pPr marL="14604">
              <a:lnSpc>
                <a:spcPts val="919"/>
              </a:lnSpc>
            </a:pPr>
            <a:r>
              <a:rPr sz="800" dirty="0">
                <a:latin typeface="Roboto"/>
                <a:cs typeface="Roboto"/>
              </a:rPr>
              <a:t>Homes</a:t>
            </a:r>
            <a:r>
              <a:rPr sz="800" spc="-15" dirty="0">
                <a:latin typeface="Roboto"/>
                <a:cs typeface="Roboto"/>
              </a:rPr>
              <a:t> </a:t>
            </a:r>
            <a:r>
              <a:rPr sz="800" spc="-10" dirty="0">
                <a:latin typeface="Roboto"/>
                <a:cs typeface="Roboto"/>
              </a:rPr>
              <a:t>Standard </a:t>
            </a:r>
            <a:r>
              <a:rPr sz="800" dirty="0">
                <a:latin typeface="Roboto"/>
                <a:cs typeface="Roboto"/>
              </a:rPr>
              <a:t>and</a:t>
            </a:r>
            <a:r>
              <a:rPr sz="800" spc="-15" dirty="0">
                <a:latin typeface="Roboto"/>
                <a:cs typeface="Roboto"/>
              </a:rPr>
              <a:t> </a:t>
            </a:r>
            <a:r>
              <a:rPr sz="800" dirty="0">
                <a:latin typeface="Roboto"/>
                <a:cs typeface="Roboto"/>
              </a:rPr>
              <a:t>the</a:t>
            </a:r>
            <a:r>
              <a:rPr sz="800" spc="-10" dirty="0">
                <a:latin typeface="Roboto"/>
                <a:cs typeface="Roboto"/>
              </a:rPr>
              <a:t> benefits</a:t>
            </a:r>
            <a:r>
              <a:rPr sz="800" spc="-15" dirty="0">
                <a:latin typeface="Roboto"/>
                <a:cs typeface="Roboto"/>
              </a:rPr>
              <a:t> </a:t>
            </a:r>
            <a:r>
              <a:rPr sz="800" dirty="0">
                <a:latin typeface="Roboto"/>
                <a:cs typeface="Roboto"/>
              </a:rPr>
              <a:t>and</a:t>
            </a:r>
            <a:r>
              <a:rPr sz="800" spc="-10" dirty="0">
                <a:latin typeface="Roboto"/>
                <a:cs typeface="Roboto"/>
              </a:rPr>
              <a:t> challenges</a:t>
            </a:r>
            <a:r>
              <a:rPr sz="800" spc="-15" dirty="0">
                <a:latin typeface="Roboto"/>
                <a:cs typeface="Roboto"/>
              </a:rPr>
              <a:t> </a:t>
            </a:r>
            <a:r>
              <a:rPr sz="800" dirty="0">
                <a:latin typeface="Roboto"/>
                <a:cs typeface="Roboto"/>
              </a:rPr>
              <a:t>of</a:t>
            </a:r>
            <a:r>
              <a:rPr sz="800" spc="-10" dirty="0">
                <a:latin typeface="Roboto"/>
                <a:cs typeface="Roboto"/>
              </a:rPr>
              <a:t> each.</a:t>
            </a:r>
            <a:endParaRPr sz="800">
              <a:latin typeface="Roboto"/>
              <a:cs typeface="Roboto"/>
            </a:endParaRPr>
          </a:p>
          <a:p>
            <a:pPr marL="586105" marR="23495" lvl="1" indent="-170815">
              <a:lnSpc>
                <a:spcPts val="880"/>
              </a:lnSpc>
              <a:spcBef>
                <a:spcPts val="250"/>
              </a:spcBef>
              <a:buAutoNum type="alphaLcPeriod"/>
              <a:tabLst>
                <a:tab pos="586740" algn="l"/>
              </a:tabLst>
            </a:pPr>
            <a:r>
              <a:rPr sz="800" dirty="0">
                <a:latin typeface="Roboto"/>
                <a:cs typeface="Roboto"/>
              </a:rPr>
              <a:t>Have</a:t>
            </a:r>
            <a:r>
              <a:rPr sz="800" spc="-15" dirty="0">
                <a:latin typeface="Roboto"/>
                <a:cs typeface="Roboto"/>
              </a:rPr>
              <a:t> </a:t>
            </a:r>
            <a:r>
              <a:rPr sz="800" dirty="0">
                <a:latin typeface="Roboto"/>
                <a:cs typeface="Roboto"/>
              </a:rPr>
              <a:t>any</a:t>
            </a:r>
            <a:r>
              <a:rPr sz="800" spc="-10" dirty="0">
                <a:latin typeface="Roboto"/>
                <a:cs typeface="Roboto"/>
              </a:rPr>
              <a:t> homebuilders</a:t>
            </a:r>
            <a:r>
              <a:rPr sz="800" spc="-15" dirty="0">
                <a:latin typeface="Roboto"/>
                <a:cs typeface="Roboto"/>
              </a:rPr>
              <a:t> </a:t>
            </a:r>
            <a:r>
              <a:rPr sz="800" dirty="0">
                <a:latin typeface="Roboto"/>
                <a:cs typeface="Roboto"/>
              </a:rPr>
              <a:t>begun</a:t>
            </a:r>
            <a:r>
              <a:rPr sz="800" spc="-10" dirty="0">
                <a:latin typeface="Roboto"/>
                <a:cs typeface="Roboto"/>
              </a:rPr>
              <a:t> </a:t>
            </a:r>
            <a:r>
              <a:rPr sz="800" dirty="0">
                <a:latin typeface="Roboto"/>
                <a:cs typeface="Roboto"/>
              </a:rPr>
              <a:t>early</a:t>
            </a:r>
            <a:r>
              <a:rPr sz="800" spc="-15" dirty="0">
                <a:latin typeface="Roboto"/>
                <a:cs typeface="Roboto"/>
              </a:rPr>
              <a:t> </a:t>
            </a:r>
            <a:r>
              <a:rPr sz="800" dirty="0">
                <a:latin typeface="Roboto"/>
                <a:cs typeface="Roboto"/>
              </a:rPr>
              <a:t>designs</a:t>
            </a:r>
            <a:r>
              <a:rPr sz="800" spc="-10" dirty="0">
                <a:latin typeface="Roboto"/>
                <a:cs typeface="Roboto"/>
              </a:rPr>
              <a:t> </a:t>
            </a:r>
            <a:r>
              <a:rPr sz="800" dirty="0">
                <a:latin typeface="Roboto"/>
                <a:cs typeface="Roboto"/>
              </a:rPr>
              <a:t>of</a:t>
            </a:r>
            <a:r>
              <a:rPr sz="800" spc="-10" dirty="0">
                <a:latin typeface="Roboto"/>
                <a:cs typeface="Roboto"/>
              </a:rPr>
              <a:t> possible</a:t>
            </a:r>
            <a:r>
              <a:rPr sz="800" spc="-15" dirty="0">
                <a:latin typeface="Roboto"/>
                <a:cs typeface="Roboto"/>
              </a:rPr>
              <a:t> </a:t>
            </a:r>
            <a:r>
              <a:rPr sz="800" dirty="0">
                <a:latin typeface="Roboto"/>
                <a:cs typeface="Roboto"/>
              </a:rPr>
              <a:t>FHS</a:t>
            </a:r>
            <a:r>
              <a:rPr sz="800" spc="-10" dirty="0">
                <a:latin typeface="Roboto"/>
                <a:cs typeface="Roboto"/>
              </a:rPr>
              <a:t> </a:t>
            </a:r>
            <a:r>
              <a:rPr sz="800" dirty="0">
                <a:latin typeface="Roboto"/>
                <a:cs typeface="Roboto"/>
              </a:rPr>
              <a:t>homes?</a:t>
            </a:r>
            <a:r>
              <a:rPr sz="800" spc="-15" dirty="0">
                <a:latin typeface="Roboto"/>
                <a:cs typeface="Roboto"/>
              </a:rPr>
              <a:t> </a:t>
            </a:r>
            <a:r>
              <a:rPr sz="800" dirty="0">
                <a:latin typeface="Roboto"/>
                <a:cs typeface="Roboto"/>
              </a:rPr>
              <a:t>What</a:t>
            </a:r>
            <a:r>
              <a:rPr sz="800" spc="-10" dirty="0">
                <a:latin typeface="Roboto"/>
                <a:cs typeface="Roboto"/>
              </a:rPr>
              <a:t> technologies</a:t>
            </a:r>
            <a:r>
              <a:rPr sz="800" spc="-15" dirty="0">
                <a:latin typeface="Roboto"/>
                <a:cs typeface="Roboto"/>
              </a:rPr>
              <a:t> </a:t>
            </a:r>
            <a:r>
              <a:rPr sz="800" dirty="0">
                <a:latin typeface="Roboto"/>
                <a:cs typeface="Roboto"/>
              </a:rPr>
              <a:t>do</a:t>
            </a:r>
            <a:r>
              <a:rPr sz="800" spc="-10" dirty="0">
                <a:latin typeface="Roboto"/>
                <a:cs typeface="Roboto"/>
              </a:rPr>
              <a:t> </a:t>
            </a:r>
            <a:r>
              <a:rPr sz="800" dirty="0">
                <a:latin typeface="Roboto"/>
                <a:cs typeface="Roboto"/>
              </a:rPr>
              <a:t>these</a:t>
            </a:r>
            <a:r>
              <a:rPr sz="800" spc="-10" dirty="0">
                <a:latin typeface="Roboto"/>
                <a:cs typeface="Roboto"/>
              </a:rPr>
              <a:t> designs</a:t>
            </a:r>
            <a:r>
              <a:rPr sz="800" spc="500" dirty="0">
                <a:latin typeface="Roboto"/>
                <a:cs typeface="Roboto"/>
              </a:rPr>
              <a:t> </a:t>
            </a:r>
            <a:r>
              <a:rPr sz="800" spc="-10" dirty="0">
                <a:latin typeface="Roboto"/>
                <a:cs typeface="Roboto"/>
              </a:rPr>
              <a:t>include?</a:t>
            </a:r>
            <a:endParaRPr sz="800">
              <a:latin typeface="Roboto"/>
              <a:cs typeface="Roboto"/>
            </a:endParaRPr>
          </a:p>
          <a:p>
            <a:pPr marL="586105" marR="46990" lvl="1" indent="-170815">
              <a:lnSpc>
                <a:spcPts val="880"/>
              </a:lnSpc>
              <a:spcBef>
                <a:spcPts val="445"/>
              </a:spcBef>
              <a:buAutoNum type="alphaLcPeriod"/>
              <a:tabLst>
                <a:tab pos="586740" algn="l"/>
              </a:tabLst>
            </a:pPr>
            <a:r>
              <a:rPr sz="800" dirty="0">
                <a:latin typeface="Roboto"/>
                <a:cs typeface="Roboto"/>
              </a:rPr>
              <a:t>What</a:t>
            </a:r>
            <a:r>
              <a:rPr sz="800" spc="-10" dirty="0">
                <a:latin typeface="Roboto"/>
                <a:cs typeface="Roboto"/>
              </a:rPr>
              <a:t> technologies </a:t>
            </a:r>
            <a:r>
              <a:rPr sz="800" dirty="0">
                <a:latin typeface="Roboto"/>
                <a:cs typeface="Roboto"/>
              </a:rPr>
              <a:t>would</a:t>
            </a:r>
            <a:r>
              <a:rPr sz="800" spc="-10" dirty="0">
                <a:latin typeface="Roboto"/>
                <a:cs typeface="Roboto"/>
              </a:rPr>
              <a:t> </a:t>
            </a:r>
            <a:r>
              <a:rPr sz="800" dirty="0">
                <a:latin typeface="Roboto"/>
                <a:cs typeface="Roboto"/>
              </a:rPr>
              <a:t>you</a:t>
            </a:r>
            <a:r>
              <a:rPr sz="800" spc="-10" dirty="0">
                <a:latin typeface="Roboto"/>
                <a:cs typeface="Roboto"/>
              </a:rPr>
              <a:t> </a:t>
            </a:r>
            <a:r>
              <a:rPr sz="800" dirty="0">
                <a:latin typeface="Roboto"/>
                <a:cs typeface="Roboto"/>
              </a:rPr>
              <a:t>suggest</a:t>
            </a:r>
            <a:r>
              <a:rPr sz="800" spc="-10" dirty="0">
                <a:latin typeface="Roboto"/>
                <a:cs typeface="Roboto"/>
              </a:rPr>
              <a:t> </a:t>
            </a:r>
            <a:r>
              <a:rPr sz="800" dirty="0">
                <a:latin typeface="Roboto"/>
                <a:cs typeface="Roboto"/>
              </a:rPr>
              <a:t>are</a:t>
            </a:r>
            <a:r>
              <a:rPr sz="800" spc="-10" dirty="0">
                <a:latin typeface="Roboto"/>
                <a:cs typeface="Roboto"/>
              </a:rPr>
              <a:t> integrated</a:t>
            </a:r>
            <a:r>
              <a:rPr sz="800" spc="-5" dirty="0">
                <a:latin typeface="Roboto"/>
                <a:cs typeface="Roboto"/>
              </a:rPr>
              <a:t> </a:t>
            </a:r>
            <a:r>
              <a:rPr sz="800" dirty="0">
                <a:latin typeface="Roboto"/>
                <a:cs typeface="Roboto"/>
              </a:rPr>
              <a:t>into</a:t>
            </a:r>
            <a:r>
              <a:rPr sz="800" spc="-10" dirty="0">
                <a:latin typeface="Roboto"/>
                <a:cs typeface="Roboto"/>
              </a:rPr>
              <a:t> </a:t>
            </a:r>
            <a:r>
              <a:rPr sz="800" dirty="0">
                <a:latin typeface="Roboto"/>
                <a:cs typeface="Roboto"/>
              </a:rPr>
              <a:t>the</a:t>
            </a:r>
            <a:r>
              <a:rPr sz="800" spc="-10" dirty="0">
                <a:latin typeface="Roboto"/>
                <a:cs typeface="Roboto"/>
              </a:rPr>
              <a:t> </a:t>
            </a:r>
            <a:r>
              <a:rPr sz="800" dirty="0">
                <a:latin typeface="Roboto"/>
                <a:cs typeface="Roboto"/>
              </a:rPr>
              <a:t>notional</a:t>
            </a:r>
            <a:r>
              <a:rPr sz="800" spc="-10" dirty="0">
                <a:latin typeface="Roboto"/>
                <a:cs typeface="Roboto"/>
              </a:rPr>
              <a:t> building specification </a:t>
            </a:r>
            <a:r>
              <a:rPr sz="800" dirty="0">
                <a:latin typeface="Roboto"/>
                <a:cs typeface="Roboto"/>
              </a:rPr>
              <a:t>for</a:t>
            </a:r>
            <a:r>
              <a:rPr sz="800" spc="-5" dirty="0">
                <a:latin typeface="Roboto"/>
                <a:cs typeface="Roboto"/>
              </a:rPr>
              <a:t> </a:t>
            </a:r>
            <a:r>
              <a:rPr sz="800" dirty="0">
                <a:latin typeface="Roboto"/>
                <a:cs typeface="Roboto"/>
              </a:rPr>
              <a:t>the</a:t>
            </a:r>
            <a:r>
              <a:rPr sz="800" spc="-10" dirty="0">
                <a:latin typeface="Roboto"/>
                <a:cs typeface="Roboto"/>
              </a:rPr>
              <a:t> Future</a:t>
            </a:r>
            <a:r>
              <a:rPr sz="800" spc="500" dirty="0">
                <a:latin typeface="Roboto"/>
                <a:cs typeface="Roboto"/>
              </a:rPr>
              <a:t> </a:t>
            </a:r>
            <a:r>
              <a:rPr sz="800" dirty="0">
                <a:latin typeface="Roboto"/>
                <a:cs typeface="Roboto"/>
              </a:rPr>
              <a:t>Homes</a:t>
            </a:r>
            <a:r>
              <a:rPr sz="800" spc="-35" dirty="0">
                <a:latin typeface="Roboto"/>
                <a:cs typeface="Roboto"/>
              </a:rPr>
              <a:t> </a:t>
            </a:r>
            <a:r>
              <a:rPr sz="800" spc="-10" dirty="0">
                <a:latin typeface="Roboto"/>
                <a:cs typeface="Roboto"/>
              </a:rPr>
              <a:t>Standard?</a:t>
            </a:r>
            <a:endParaRPr sz="800">
              <a:latin typeface="Roboto"/>
              <a:cs typeface="Roboto"/>
            </a:endParaRPr>
          </a:p>
        </p:txBody>
      </p:sp>
      <p:sp>
        <p:nvSpPr>
          <p:cNvPr id="35" name="object 22">
            <a:extLst>
              <a:ext uri="{FF2B5EF4-FFF2-40B4-BE49-F238E27FC236}">
                <a16:creationId xmlns:a16="http://schemas.microsoft.com/office/drawing/2014/main" id="{E7F61D34-24FF-4C6A-8C1D-ACC795A3BE2C}"/>
              </a:ext>
            </a:extLst>
          </p:cNvPr>
          <p:cNvSpPr/>
          <p:nvPr/>
        </p:nvSpPr>
        <p:spPr>
          <a:xfrm>
            <a:off x="5737136" y="1806701"/>
            <a:ext cx="5989955" cy="4589145"/>
          </a:xfrm>
          <a:custGeom>
            <a:avLst/>
            <a:gdLst/>
            <a:ahLst/>
            <a:cxnLst/>
            <a:rect l="l" t="t" r="r" b="b"/>
            <a:pathLst>
              <a:path w="5989955" h="4589145">
                <a:moveTo>
                  <a:pt x="0" y="4589005"/>
                </a:moveTo>
                <a:lnTo>
                  <a:pt x="5989535" y="4589005"/>
                </a:lnTo>
                <a:lnTo>
                  <a:pt x="5989535" y="0"/>
                </a:lnTo>
                <a:lnTo>
                  <a:pt x="0" y="0"/>
                </a:lnTo>
                <a:lnTo>
                  <a:pt x="0" y="4589005"/>
                </a:lnTo>
                <a:close/>
              </a:path>
            </a:pathLst>
          </a:custGeom>
          <a:ln w="1018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6" name="object 23">
            <a:extLst>
              <a:ext uri="{FF2B5EF4-FFF2-40B4-BE49-F238E27FC236}">
                <a16:creationId xmlns:a16="http://schemas.microsoft.com/office/drawing/2014/main" id="{117D95BC-2722-4765-8AB5-17F40DE6FA58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7200" y="4743005"/>
            <a:ext cx="2519997" cy="1657794"/>
          </a:xfrm>
          <a:prstGeom prst="rect">
            <a:avLst/>
          </a:prstGeom>
        </p:spPr>
      </p:pic>
      <p:pic>
        <p:nvPicPr>
          <p:cNvPr id="37" name="object 24">
            <a:extLst>
              <a:ext uri="{FF2B5EF4-FFF2-40B4-BE49-F238E27FC236}">
                <a16:creationId xmlns:a16="http://schemas.microsoft.com/office/drawing/2014/main" id="{9899B7EF-7E7E-4E8E-BA15-F66BEB0E46D7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097798" y="4743005"/>
            <a:ext cx="2519995" cy="165779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F030298D-F93C-45D7-8BE4-F97EB4A348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663" y="2462486"/>
            <a:ext cx="432000" cy="432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FCC5D52-542C-4E5C-B6F0-6434F7F2B3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663" y="2878259"/>
            <a:ext cx="432000" cy="4320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FA09F16-DA7B-4C1A-AA67-560C8C5A47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663" y="3308470"/>
            <a:ext cx="432000" cy="4320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80DB4B1-BBD0-4B08-B439-A812FD1ABC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8663" y="3738681"/>
            <a:ext cx="432000" cy="4320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D91188D-3A1F-441E-AE84-7F05620AD1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8663" y="4168893"/>
            <a:ext cx="432000" cy="432000"/>
          </a:xfrm>
          <a:prstGeom prst="rect">
            <a:avLst/>
          </a:prstGeom>
        </p:spPr>
      </p:pic>
      <p:sp>
        <p:nvSpPr>
          <p:cNvPr id="43" name="object 19">
            <a:extLst>
              <a:ext uri="{FF2B5EF4-FFF2-40B4-BE49-F238E27FC236}">
                <a16:creationId xmlns:a16="http://schemas.microsoft.com/office/drawing/2014/main" id="{3C2A647B-1124-4ACF-993C-5049EE71D335}"/>
              </a:ext>
            </a:extLst>
          </p:cNvPr>
          <p:cNvSpPr txBox="1"/>
          <p:nvPr/>
        </p:nvSpPr>
        <p:spPr>
          <a:xfrm>
            <a:off x="6038958" y="1784472"/>
            <a:ext cx="3474085" cy="182742"/>
          </a:xfrm>
          <a:prstGeom prst="rect">
            <a:avLst/>
          </a:prstGeom>
        </p:spPr>
        <p:txBody>
          <a:bodyPr vert="horz" wrap="square" lIns="0" tIns="590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800" dirty="0">
                <a:latin typeface="Arial"/>
                <a:cs typeface="Arial"/>
              </a:rPr>
              <a:t>Future</a:t>
            </a:r>
            <a:r>
              <a:rPr sz="800" spc="-2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Homes</a:t>
            </a:r>
            <a:r>
              <a:rPr sz="800" spc="-2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Hub</a:t>
            </a:r>
            <a:r>
              <a:rPr sz="800" spc="-2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FHS</a:t>
            </a:r>
            <a:r>
              <a:rPr sz="800" spc="-25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request</a:t>
            </a:r>
            <a:endParaRPr sz="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3761809"/>
      </p:ext>
    </p:extLst>
  </p:cSld>
  <p:clrMapOvr>
    <a:masterClrMapping/>
  </p:clrMapOvr>
  <p:transition spd="slow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" name="object 3">
            <a:extLst>
              <a:ext uri="{FF2B5EF4-FFF2-40B4-BE49-F238E27FC236}">
                <a16:creationId xmlns:a16="http://schemas.microsoft.com/office/drawing/2014/main" id="{6C508E59-F7BA-41E2-93DA-A67955C671F7}"/>
              </a:ext>
            </a:extLst>
          </p:cNvPr>
          <p:cNvGraphicFramePr>
            <a:graphicFrameLocks noGrp="1"/>
          </p:cNvGraphicFramePr>
          <p:nvPr/>
        </p:nvGraphicFramePr>
        <p:xfrm>
          <a:off x="487150" y="1790999"/>
          <a:ext cx="11173362" cy="46075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926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17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57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957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957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9577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9577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75945"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1505"/>
                        </a:spcBef>
                      </a:pPr>
                      <a:r>
                        <a:rPr sz="1600" b="0" spc="-10" dirty="0">
                          <a:solidFill>
                            <a:srgbClr val="FFFFF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Elements</a:t>
                      </a:r>
                      <a:endParaRPr sz="1600" b="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1911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162F4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70"/>
                        </a:spcBef>
                      </a:pPr>
                      <a:r>
                        <a:rPr sz="1600" b="0" spc="-25" dirty="0">
                          <a:solidFill>
                            <a:srgbClr val="FFFFF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CS1</a:t>
                      </a:r>
                      <a:endParaRPr sz="1600" b="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161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162F4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5"/>
                        </a:spcBef>
                      </a:pPr>
                      <a:r>
                        <a:rPr sz="1600" b="0" spc="-25" dirty="0">
                          <a:solidFill>
                            <a:srgbClr val="FFFFF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CS2</a:t>
                      </a:r>
                      <a:endParaRPr sz="1600" b="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1911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162F4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5"/>
                        </a:spcBef>
                      </a:pPr>
                      <a:r>
                        <a:rPr sz="1600" b="0" spc="-20" dirty="0">
                          <a:solidFill>
                            <a:srgbClr val="FFFFF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CS2a</a:t>
                      </a:r>
                      <a:endParaRPr sz="1600" b="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19113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2F4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5"/>
                        </a:spcBef>
                      </a:pPr>
                      <a:r>
                        <a:rPr sz="1600" b="0" spc="-25" dirty="0">
                          <a:solidFill>
                            <a:srgbClr val="FFFFF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CS3</a:t>
                      </a:r>
                      <a:endParaRPr sz="1600" b="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1911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162F4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5"/>
                        </a:spcBef>
                      </a:pPr>
                      <a:r>
                        <a:rPr sz="1600" b="0" spc="-25" dirty="0">
                          <a:solidFill>
                            <a:srgbClr val="FFFFF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CS4</a:t>
                      </a:r>
                      <a:endParaRPr sz="1600" b="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19113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2F4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5"/>
                        </a:spcBef>
                      </a:pPr>
                      <a:r>
                        <a:rPr sz="1600" b="0" spc="-25" dirty="0">
                          <a:solidFill>
                            <a:srgbClr val="FFFFF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CS5</a:t>
                      </a:r>
                      <a:endParaRPr sz="1600" b="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1911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162F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5945">
                <a:tc>
                  <a:txBody>
                    <a:bodyPr/>
                    <a:lstStyle/>
                    <a:p>
                      <a:pPr marL="252000" lvl="0">
                        <a:lnSpc>
                          <a:spcPct val="100000"/>
                        </a:lnSpc>
                        <a:spcBef>
                          <a:spcPts val="1505"/>
                        </a:spcBef>
                      </a:pPr>
                      <a:r>
                        <a:rPr lang="en-GB" sz="1400" b="0" spc="-80" dirty="0">
                          <a:solidFill>
                            <a:srgbClr val="FFFFF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</a:t>
                      </a:r>
                      <a:r>
                        <a:rPr lang="pl-PL" sz="1400" b="0" spc="-80" dirty="0">
                          <a:solidFill>
                            <a:srgbClr val="FFFFF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sz="1400" b="0" spc="-80" dirty="0">
                          <a:solidFill>
                            <a:srgbClr val="FFFFF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Fabric</a:t>
                      </a:r>
                      <a:r>
                        <a:rPr sz="1400" b="0" spc="-165" dirty="0">
                          <a:solidFill>
                            <a:srgbClr val="FFFFF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sz="1400" b="0" spc="-70" dirty="0">
                          <a:solidFill>
                            <a:srgbClr val="FFFFF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(compared</a:t>
                      </a:r>
                      <a:r>
                        <a:rPr sz="1400" b="0" spc="-90" dirty="0">
                          <a:solidFill>
                            <a:srgbClr val="FFFFF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sz="1400" b="0" spc="-50" dirty="0">
                          <a:solidFill>
                            <a:srgbClr val="FFFFF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to</a:t>
                      </a:r>
                      <a:r>
                        <a:rPr sz="1400" b="0" spc="-100" dirty="0">
                          <a:solidFill>
                            <a:srgbClr val="FFFFF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sz="1400" b="0" spc="-20" dirty="0">
                          <a:solidFill>
                            <a:srgbClr val="FFFFF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2021)</a:t>
                      </a:r>
                      <a:endParaRPr sz="140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1911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162F4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65"/>
                        </a:spcBef>
                      </a:pPr>
                      <a:r>
                        <a:rPr sz="1400" b="0" dirty="0">
                          <a:solidFill>
                            <a:srgbClr val="162F4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Little </a:t>
                      </a:r>
                      <a:r>
                        <a:rPr sz="1400" b="0" spc="-10" dirty="0">
                          <a:solidFill>
                            <a:srgbClr val="162F4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worse</a:t>
                      </a:r>
                      <a:endParaRPr sz="140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1733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5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0"/>
                        </a:spcBef>
                      </a:pPr>
                      <a:r>
                        <a:rPr sz="1400" b="0" spc="-10" dirty="0">
                          <a:solidFill>
                            <a:srgbClr val="162F4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Equal</a:t>
                      </a:r>
                      <a:endParaRPr sz="140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2032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5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0"/>
                        </a:spcBef>
                      </a:pPr>
                      <a:r>
                        <a:rPr sz="1400" b="0" spc="-10" dirty="0">
                          <a:solidFill>
                            <a:srgbClr val="162F4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Better</a:t>
                      </a:r>
                      <a:endParaRPr sz="140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2032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5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0"/>
                        </a:spcBef>
                      </a:pPr>
                      <a:r>
                        <a:rPr sz="1400" b="0" dirty="0">
                          <a:solidFill>
                            <a:srgbClr val="162F4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Much</a:t>
                      </a:r>
                      <a:r>
                        <a:rPr sz="1400" b="0" spc="-20" dirty="0">
                          <a:solidFill>
                            <a:srgbClr val="162F4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sz="1400" b="0" spc="-10" dirty="0">
                          <a:solidFill>
                            <a:srgbClr val="162F4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better</a:t>
                      </a:r>
                      <a:endParaRPr sz="140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20320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5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5945">
                <a:tc>
                  <a:txBody>
                    <a:bodyPr/>
                    <a:lstStyle/>
                    <a:p>
                      <a:pPr marL="252000" lvl="0">
                        <a:lnSpc>
                          <a:spcPct val="100000"/>
                        </a:lnSpc>
                        <a:spcBef>
                          <a:spcPts val="1505"/>
                        </a:spcBef>
                      </a:pPr>
                      <a:r>
                        <a:rPr lang="en-GB" sz="1400" b="0" spc="-10" dirty="0">
                          <a:solidFill>
                            <a:srgbClr val="FFFFF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</a:t>
                      </a:r>
                      <a:r>
                        <a:rPr lang="pl-PL" sz="1400" b="0" spc="-10" dirty="0">
                          <a:solidFill>
                            <a:srgbClr val="FFFFF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sz="1400" b="0" spc="-10" dirty="0">
                          <a:solidFill>
                            <a:srgbClr val="FFFFF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Glazing</a:t>
                      </a:r>
                      <a:endParaRPr sz="140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1911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162F4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65"/>
                        </a:spcBef>
                      </a:pPr>
                      <a:r>
                        <a:rPr sz="1400" b="0" spc="-10" dirty="0">
                          <a:solidFill>
                            <a:srgbClr val="162F4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Double</a:t>
                      </a:r>
                      <a:endParaRPr sz="140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1733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A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0"/>
                        </a:spcBef>
                      </a:pPr>
                      <a:r>
                        <a:rPr sz="1400" b="0" spc="-10" dirty="0">
                          <a:solidFill>
                            <a:srgbClr val="162F4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Triple</a:t>
                      </a:r>
                      <a:endParaRPr sz="140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20320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A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5945">
                <a:tc>
                  <a:txBody>
                    <a:bodyPr/>
                    <a:lstStyle/>
                    <a:p>
                      <a:pPr marL="252000" lvl="0">
                        <a:lnSpc>
                          <a:spcPct val="100000"/>
                        </a:lnSpc>
                        <a:spcBef>
                          <a:spcPts val="1505"/>
                        </a:spcBef>
                      </a:pPr>
                      <a:r>
                        <a:rPr lang="en-GB" sz="1400" b="0" dirty="0">
                          <a:solidFill>
                            <a:srgbClr val="FFFFF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</a:t>
                      </a:r>
                      <a:r>
                        <a:rPr lang="pl-PL" sz="1400" b="0" dirty="0">
                          <a:solidFill>
                            <a:srgbClr val="FFFFF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sz="1400" b="0" dirty="0">
                          <a:solidFill>
                            <a:srgbClr val="FFFFF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Air </a:t>
                      </a:r>
                      <a:r>
                        <a:rPr sz="1400" b="0" spc="-10" dirty="0">
                          <a:solidFill>
                            <a:srgbClr val="FFFFF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permeability</a:t>
                      </a:r>
                      <a:endParaRPr sz="140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1911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162F4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65"/>
                        </a:spcBef>
                      </a:pPr>
                      <a:r>
                        <a:rPr sz="1400" b="0" dirty="0">
                          <a:solidFill>
                            <a:srgbClr val="162F4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</a:t>
                      </a:r>
                      <a:endParaRPr sz="140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1733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5D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223645">
                        <a:lnSpc>
                          <a:spcPct val="100000"/>
                        </a:lnSpc>
                        <a:spcBef>
                          <a:spcPts val="1600"/>
                        </a:spcBef>
                      </a:pPr>
                      <a:r>
                        <a:rPr sz="1400" b="0" dirty="0">
                          <a:solidFill>
                            <a:srgbClr val="162F4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4.5</a:t>
                      </a:r>
                      <a:r>
                        <a:rPr sz="1400" b="0" spc="-10" dirty="0">
                          <a:solidFill>
                            <a:srgbClr val="162F4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-</a:t>
                      </a:r>
                      <a:r>
                        <a:rPr sz="1400" b="0" spc="-50" dirty="0">
                          <a:solidFill>
                            <a:srgbClr val="162F4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</a:t>
                      </a:r>
                      <a:endParaRPr sz="140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2032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5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0"/>
                        </a:spcBef>
                      </a:pPr>
                      <a:r>
                        <a:rPr sz="1400" b="0" dirty="0">
                          <a:solidFill>
                            <a:srgbClr val="162F4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</a:t>
                      </a:r>
                      <a:endParaRPr sz="140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2032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5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0"/>
                        </a:spcBef>
                      </a:pPr>
                      <a:r>
                        <a:rPr sz="1400" b="0" dirty="0">
                          <a:solidFill>
                            <a:srgbClr val="162F4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</a:t>
                      </a:r>
                      <a:endParaRPr sz="140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20320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5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0"/>
                        </a:spcBef>
                      </a:pPr>
                      <a:r>
                        <a:rPr sz="1400" b="0" spc="-25" dirty="0">
                          <a:solidFill>
                            <a:srgbClr val="162F4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0.5</a:t>
                      </a:r>
                      <a:endParaRPr sz="140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2032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5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5945">
                <a:tc>
                  <a:txBody>
                    <a:bodyPr/>
                    <a:lstStyle/>
                    <a:p>
                      <a:pPr marL="252000" lvl="0">
                        <a:lnSpc>
                          <a:spcPct val="100000"/>
                        </a:lnSpc>
                        <a:spcBef>
                          <a:spcPts val="1505"/>
                        </a:spcBef>
                      </a:pPr>
                      <a:r>
                        <a:rPr lang="en-GB" sz="1400" b="0" spc="-10" dirty="0">
                          <a:solidFill>
                            <a:srgbClr val="FFFFF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</a:t>
                      </a:r>
                      <a:r>
                        <a:rPr lang="pl-PL" sz="1400" b="0" spc="-10" dirty="0">
                          <a:solidFill>
                            <a:srgbClr val="FFFFF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sz="1400" b="0" spc="-10" dirty="0">
                          <a:solidFill>
                            <a:srgbClr val="FFFFF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Ventilation</a:t>
                      </a:r>
                      <a:endParaRPr sz="140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1911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162F4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65"/>
                        </a:spcBef>
                      </a:pPr>
                      <a:r>
                        <a:rPr sz="1400" b="0" spc="-20" dirty="0">
                          <a:solidFill>
                            <a:srgbClr val="162F4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dMEV</a:t>
                      </a:r>
                      <a:endParaRPr sz="140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1733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A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0"/>
                        </a:spcBef>
                      </a:pPr>
                      <a:r>
                        <a:rPr sz="1400" b="0" spc="-20" dirty="0">
                          <a:solidFill>
                            <a:srgbClr val="162F4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MVHR</a:t>
                      </a:r>
                      <a:endParaRPr sz="140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2032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A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5945">
                <a:tc>
                  <a:txBody>
                    <a:bodyPr/>
                    <a:lstStyle/>
                    <a:p>
                      <a:pPr marL="252000" lvl="0">
                        <a:lnSpc>
                          <a:spcPct val="100000"/>
                        </a:lnSpc>
                        <a:spcBef>
                          <a:spcPts val="1505"/>
                        </a:spcBef>
                      </a:pPr>
                      <a:r>
                        <a:rPr lang="en-GB" sz="1400" b="0" dirty="0">
                          <a:solidFill>
                            <a:srgbClr val="FFFFF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</a:t>
                      </a:r>
                      <a:r>
                        <a:rPr lang="pl-PL" sz="1400" b="0" dirty="0">
                          <a:solidFill>
                            <a:srgbClr val="FFFFF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sz="1400" b="0" dirty="0">
                          <a:solidFill>
                            <a:srgbClr val="FFFFF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Space </a:t>
                      </a:r>
                      <a:r>
                        <a:rPr sz="1400" b="0" spc="-10" dirty="0">
                          <a:solidFill>
                            <a:srgbClr val="FFFFF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heating</a:t>
                      </a:r>
                      <a:endParaRPr sz="140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1911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162F4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65"/>
                        </a:spcBef>
                      </a:pPr>
                      <a:r>
                        <a:rPr sz="1400" b="0" spc="-20" dirty="0">
                          <a:solidFill>
                            <a:srgbClr val="162F4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ASHP</a:t>
                      </a:r>
                      <a:endParaRPr sz="140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1733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5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0"/>
                        </a:spcBef>
                      </a:pPr>
                      <a:r>
                        <a:rPr sz="1400" b="0" spc="-25" dirty="0">
                          <a:solidFill>
                            <a:srgbClr val="162F4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IR</a:t>
                      </a:r>
                      <a:endParaRPr sz="140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20320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5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0"/>
                        </a:spcBef>
                      </a:pPr>
                      <a:r>
                        <a:rPr sz="1400" b="0" spc="-20" dirty="0">
                          <a:solidFill>
                            <a:srgbClr val="162F4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ASHP</a:t>
                      </a:r>
                      <a:endParaRPr sz="140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2032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5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0"/>
                        </a:spcBef>
                      </a:pPr>
                      <a:r>
                        <a:rPr sz="1400" b="0" spc="-20" dirty="0">
                          <a:solidFill>
                            <a:srgbClr val="162F4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None</a:t>
                      </a:r>
                      <a:endParaRPr sz="140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2032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5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5945">
                <a:tc>
                  <a:txBody>
                    <a:bodyPr/>
                    <a:lstStyle/>
                    <a:p>
                      <a:pPr marL="252000" lvl="0">
                        <a:lnSpc>
                          <a:spcPct val="100000"/>
                        </a:lnSpc>
                        <a:spcBef>
                          <a:spcPts val="1505"/>
                        </a:spcBef>
                      </a:pPr>
                      <a:r>
                        <a:rPr lang="en-GB" sz="1400" b="0" dirty="0">
                          <a:solidFill>
                            <a:srgbClr val="FFFFF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</a:t>
                      </a:r>
                      <a:r>
                        <a:rPr lang="pl-PL" sz="1400" b="0" dirty="0">
                          <a:solidFill>
                            <a:srgbClr val="FFFFF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sz="1400" b="0" dirty="0">
                          <a:solidFill>
                            <a:srgbClr val="FFFFF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Water</a:t>
                      </a:r>
                      <a:r>
                        <a:rPr sz="1400" b="0" spc="-50" dirty="0">
                          <a:solidFill>
                            <a:srgbClr val="FFFFF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sz="1400" b="0" spc="-10" dirty="0">
                          <a:solidFill>
                            <a:srgbClr val="FFFFF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heating</a:t>
                      </a:r>
                      <a:endParaRPr sz="140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1911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162F4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65"/>
                        </a:spcBef>
                      </a:pPr>
                      <a:r>
                        <a:rPr sz="1400" b="0" spc="-20" dirty="0">
                          <a:solidFill>
                            <a:srgbClr val="162F4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ASHP</a:t>
                      </a:r>
                      <a:endParaRPr sz="140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1733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AEC"/>
                    </a:solidFill>
                  </a:tcPr>
                </a:tc>
                <a:tc>
                  <a:txBody>
                    <a:bodyPr/>
                    <a:lstStyle/>
                    <a:p>
                      <a:pPr marL="440690" marR="433705" indent="52705">
                        <a:lnSpc>
                          <a:spcPct val="117100"/>
                        </a:lnSpc>
                        <a:spcBef>
                          <a:spcPts val="95"/>
                        </a:spcBef>
                      </a:pPr>
                      <a:r>
                        <a:rPr sz="1400" b="0" spc="-20" dirty="0">
                          <a:solidFill>
                            <a:srgbClr val="162F4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ASHP WWHR</a:t>
                      </a:r>
                      <a:endParaRPr sz="140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A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65"/>
                        </a:spcBef>
                      </a:pPr>
                      <a:r>
                        <a:rPr sz="1400" b="0" spc="-10" dirty="0">
                          <a:solidFill>
                            <a:srgbClr val="162F4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Immersion</a:t>
                      </a:r>
                      <a:endParaRPr sz="140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17335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AE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160780" marR="1153795" indent="635" algn="ctr">
                        <a:lnSpc>
                          <a:spcPct val="117100"/>
                        </a:lnSpc>
                        <a:spcBef>
                          <a:spcPts val="95"/>
                        </a:spcBef>
                      </a:pPr>
                      <a:r>
                        <a:rPr sz="1400" b="0" spc="-20" dirty="0">
                          <a:solidFill>
                            <a:srgbClr val="162F4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ASHP WWHR</a:t>
                      </a:r>
                      <a:endParaRPr sz="140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A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440690" marR="433705" indent="11430">
                        <a:lnSpc>
                          <a:spcPct val="117100"/>
                        </a:lnSpc>
                        <a:spcBef>
                          <a:spcPts val="95"/>
                        </a:spcBef>
                      </a:pPr>
                      <a:r>
                        <a:rPr sz="1400" b="0" spc="-10" dirty="0">
                          <a:solidFill>
                            <a:srgbClr val="162F4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ExAHP </a:t>
                      </a:r>
                      <a:r>
                        <a:rPr sz="1400" b="0" spc="-20" dirty="0">
                          <a:solidFill>
                            <a:srgbClr val="162F4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WWHR</a:t>
                      </a:r>
                      <a:endParaRPr sz="140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A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5945">
                <a:tc>
                  <a:txBody>
                    <a:bodyPr/>
                    <a:lstStyle/>
                    <a:p>
                      <a:pPr marL="252000" lvl="0">
                        <a:lnSpc>
                          <a:spcPct val="100000"/>
                        </a:lnSpc>
                        <a:spcBef>
                          <a:spcPts val="1505"/>
                        </a:spcBef>
                      </a:pPr>
                      <a:r>
                        <a:rPr lang="en-GB" sz="1400" b="0" spc="-10" dirty="0">
                          <a:solidFill>
                            <a:srgbClr val="FFFFF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</a:t>
                      </a:r>
                      <a:r>
                        <a:rPr lang="pl-PL" sz="1400" b="0" spc="-10" dirty="0">
                          <a:solidFill>
                            <a:srgbClr val="FFFFF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sz="1400" b="0" spc="-10" dirty="0">
                          <a:solidFill>
                            <a:srgbClr val="FFFFF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Renewables</a:t>
                      </a:r>
                      <a:endParaRPr sz="140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1911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162F4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65"/>
                        </a:spcBef>
                      </a:pPr>
                      <a:r>
                        <a:rPr sz="1400" b="0" spc="-20" dirty="0">
                          <a:solidFill>
                            <a:srgbClr val="162F4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None</a:t>
                      </a:r>
                      <a:endParaRPr sz="140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1733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5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65"/>
                        </a:spcBef>
                      </a:pPr>
                      <a:r>
                        <a:rPr sz="1400" b="0" spc="-25" dirty="0">
                          <a:solidFill>
                            <a:srgbClr val="162F4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PV</a:t>
                      </a:r>
                      <a:endParaRPr sz="140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1733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5D9"/>
                    </a:solidFill>
                  </a:tcPr>
                </a:tc>
                <a:tc>
                  <a:txBody>
                    <a:bodyPr/>
                    <a:lstStyle/>
                    <a:p>
                      <a:pPr marL="442595" marR="341630" indent="-93980">
                        <a:lnSpc>
                          <a:spcPts val="1400"/>
                        </a:lnSpc>
                        <a:spcBef>
                          <a:spcPts val="944"/>
                        </a:spcBef>
                      </a:pPr>
                      <a:r>
                        <a:rPr sz="1400" b="0" dirty="0">
                          <a:solidFill>
                            <a:srgbClr val="162F4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Max</a:t>
                      </a:r>
                      <a:r>
                        <a:rPr sz="1400" b="0" spc="-20" dirty="0">
                          <a:solidFill>
                            <a:srgbClr val="162F4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sz="1400" b="0" dirty="0">
                          <a:solidFill>
                            <a:srgbClr val="162F4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PV</a:t>
                      </a:r>
                      <a:r>
                        <a:rPr sz="1400" b="0" spc="-5" dirty="0">
                          <a:solidFill>
                            <a:srgbClr val="162F4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sz="1400" b="0" spc="-50" dirty="0">
                          <a:solidFill>
                            <a:srgbClr val="162F4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+ </a:t>
                      </a:r>
                      <a:r>
                        <a:rPr sz="1400" b="0" spc="-10" dirty="0">
                          <a:solidFill>
                            <a:srgbClr val="162F4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Battery</a:t>
                      </a:r>
                      <a:endParaRPr sz="140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12001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5D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65"/>
                        </a:spcBef>
                      </a:pPr>
                      <a:r>
                        <a:rPr sz="1400" b="0" spc="-25" dirty="0">
                          <a:solidFill>
                            <a:srgbClr val="162F4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PV</a:t>
                      </a:r>
                      <a:endParaRPr sz="140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1733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5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2F0B8E4A-5689-4E07-86BE-A31BEA1198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740" y="2436328"/>
            <a:ext cx="432000" cy="432000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023F41FA-EBAE-4F22-9781-8613894567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740" y="3012215"/>
            <a:ext cx="432000" cy="432000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BA136BFC-A9A0-46E4-83B6-8806FBBD9A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740" y="3588102"/>
            <a:ext cx="432000" cy="432000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378B82BF-EE67-4545-8784-B8F10EB458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740" y="4161886"/>
            <a:ext cx="432000" cy="432000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6347343A-6717-41A5-AF4D-19072184E7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740" y="4736813"/>
            <a:ext cx="432000" cy="432000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B6139891-4A1E-49AF-AF35-FA845142DE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0740" y="5314652"/>
            <a:ext cx="432000" cy="432000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0D234B12-3E89-43FE-8D84-FD0E3FD773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0740" y="5888263"/>
            <a:ext cx="432000" cy="432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24C2D7B-BE77-2BC2-8CEF-AA3BA4C9C68A}"/>
              </a:ext>
            </a:extLst>
          </p:cNvPr>
          <p:cNvSpPr/>
          <p:nvPr/>
        </p:nvSpPr>
        <p:spPr>
          <a:xfrm>
            <a:off x="332095" y="2939087"/>
            <a:ext cx="11523353" cy="588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8B62AB0-9A1E-D04F-96CB-BF6D4CED11B9}"/>
              </a:ext>
            </a:extLst>
          </p:cNvPr>
          <p:cNvSpPr/>
          <p:nvPr/>
        </p:nvSpPr>
        <p:spPr>
          <a:xfrm>
            <a:off x="332095" y="2351942"/>
            <a:ext cx="11608893" cy="5870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73412C8-5D84-5158-96AF-3749BCCA998C}"/>
              </a:ext>
            </a:extLst>
          </p:cNvPr>
          <p:cNvSpPr/>
          <p:nvPr/>
        </p:nvSpPr>
        <p:spPr>
          <a:xfrm>
            <a:off x="332095" y="3513798"/>
            <a:ext cx="11590213" cy="5870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3BB1BBA-52FC-CC2F-5B8F-3149A61F35CB}"/>
              </a:ext>
            </a:extLst>
          </p:cNvPr>
          <p:cNvSpPr/>
          <p:nvPr/>
        </p:nvSpPr>
        <p:spPr>
          <a:xfrm>
            <a:off x="350775" y="4100864"/>
            <a:ext cx="11590213" cy="5747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B733B21-312C-DEAB-329E-61F8F60931D7}"/>
              </a:ext>
            </a:extLst>
          </p:cNvPr>
          <p:cNvSpPr/>
          <p:nvPr/>
        </p:nvSpPr>
        <p:spPr>
          <a:xfrm>
            <a:off x="332095" y="4664534"/>
            <a:ext cx="11608893" cy="584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4B6E4EC-A70A-6C2E-ADC7-49179E912870}"/>
              </a:ext>
            </a:extLst>
          </p:cNvPr>
          <p:cNvSpPr/>
          <p:nvPr/>
        </p:nvSpPr>
        <p:spPr>
          <a:xfrm>
            <a:off x="332095" y="5249244"/>
            <a:ext cx="11523353" cy="5747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 </a:t>
            </a:r>
            <a:endParaRPr lang="en-GB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5238280-81DB-F451-44AD-660D73CA4888}"/>
              </a:ext>
            </a:extLst>
          </p:cNvPr>
          <p:cNvSpPr/>
          <p:nvPr/>
        </p:nvSpPr>
        <p:spPr>
          <a:xfrm>
            <a:off x="350775" y="5812915"/>
            <a:ext cx="11590213" cy="605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bject 2">
            <a:extLst>
              <a:ext uri="{FF2B5EF4-FFF2-40B4-BE49-F238E27FC236}">
                <a16:creationId xmlns:a16="http://schemas.microsoft.com/office/drawing/2014/main" id="{FC46D775-AE57-43DE-8C0D-8C5BC95AEC4D}"/>
              </a:ext>
            </a:extLst>
          </p:cNvPr>
          <p:cNvSpPr txBox="1">
            <a:spLocks/>
          </p:cNvSpPr>
          <p:nvPr/>
        </p:nvSpPr>
        <p:spPr>
          <a:xfrm>
            <a:off x="1395212" y="721640"/>
            <a:ext cx="9414648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accent4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2800" dirty="0"/>
              <a:t>Contender</a:t>
            </a:r>
            <a:r>
              <a:rPr lang="en-GB" sz="2800" spc="-30" dirty="0"/>
              <a:t> </a:t>
            </a:r>
            <a:r>
              <a:rPr lang="en-GB" sz="2800" dirty="0"/>
              <a:t>Specifications</a:t>
            </a:r>
            <a:r>
              <a:rPr lang="en-GB" sz="2800" spc="-35" dirty="0"/>
              <a:t> </a:t>
            </a:r>
            <a:r>
              <a:rPr lang="en-GB" sz="2800" dirty="0"/>
              <a:t>–</a:t>
            </a:r>
            <a:r>
              <a:rPr lang="en-GB" sz="2800" spc="-25" dirty="0"/>
              <a:t> </a:t>
            </a:r>
            <a:r>
              <a:rPr lang="en-GB" sz="2800" dirty="0"/>
              <a:t>at</a:t>
            </a:r>
            <a:r>
              <a:rPr lang="en-GB" sz="2800" spc="-35" dirty="0"/>
              <a:t> </a:t>
            </a:r>
            <a:r>
              <a:rPr lang="en-GB" sz="2800" dirty="0"/>
              <a:t>a</a:t>
            </a:r>
            <a:r>
              <a:rPr lang="en-GB" sz="2800" spc="-30" dirty="0"/>
              <a:t> </a:t>
            </a:r>
            <a:r>
              <a:rPr lang="en-GB" sz="2800" spc="-10" dirty="0"/>
              <a:t>glance</a:t>
            </a:r>
          </a:p>
        </p:txBody>
      </p:sp>
      <p:graphicFrame>
        <p:nvGraphicFramePr>
          <p:cNvPr id="23" name="object 3">
            <a:extLst>
              <a:ext uri="{FF2B5EF4-FFF2-40B4-BE49-F238E27FC236}">
                <a16:creationId xmlns:a16="http://schemas.microsoft.com/office/drawing/2014/main" id="{F8920CB0-760B-4ED7-A4A2-4D325A997618}"/>
              </a:ext>
            </a:extLst>
          </p:cNvPr>
          <p:cNvGraphicFramePr>
            <a:graphicFrameLocks noGrp="1"/>
          </p:cNvGraphicFramePr>
          <p:nvPr/>
        </p:nvGraphicFramePr>
        <p:xfrm>
          <a:off x="487150" y="1790999"/>
          <a:ext cx="11173362" cy="46075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926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17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57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957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957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9577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9577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75945"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1505"/>
                        </a:spcBef>
                      </a:pPr>
                      <a:r>
                        <a:rPr sz="1600" b="0" spc="-10" dirty="0">
                          <a:solidFill>
                            <a:srgbClr val="FFFFF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Elements</a:t>
                      </a:r>
                      <a:endParaRPr sz="1600" b="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1911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162F4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70"/>
                        </a:spcBef>
                      </a:pPr>
                      <a:r>
                        <a:rPr sz="1600" b="0" spc="-25" dirty="0">
                          <a:solidFill>
                            <a:srgbClr val="FFFFF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CS1</a:t>
                      </a:r>
                      <a:endParaRPr sz="1600" b="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161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162F4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5"/>
                        </a:spcBef>
                      </a:pPr>
                      <a:r>
                        <a:rPr sz="1600" b="0" spc="-25" dirty="0">
                          <a:solidFill>
                            <a:srgbClr val="FFFFF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CS2</a:t>
                      </a:r>
                      <a:endParaRPr sz="1600" b="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1911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162F4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5"/>
                        </a:spcBef>
                      </a:pPr>
                      <a:r>
                        <a:rPr sz="1600" b="0" spc="-20" dirty="0">
                          <a:solidFill>
                            <a:srgbClr val="FFFFF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CS2a</a:t>
                      </a:r>
                      <a:endParaRPr sz="1600" b="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19113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2F4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5"/>
                        </a:spcBef>
                      </a:pPr>
                      <a:r>
                        <a:rPr sz="1600" b="0" spc="-25" dirty="0">
                          <a:solidFill>
                            <a:srgbClr val="FFFFF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CS3</a:t>
                      </a:r>
                      <a:endParaRPr sz="1600" b="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1911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162F4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5"/>
                        </a:spcBef>
                      </a:pPr>
                      <a:r>
                        <a:rPr sz="1600" b="0" spc="-25" dirty="0">
                          <a:solidFill>
                            <a:srgbClr val="FFFFF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CS4</a:t>
                      </a:r>
                      <a:endParaRPr sz="1600" b="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19113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2F4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5"/>
                        </a:spcBef>
                      </a:pPr>
                      <a:r>
                        <a:rPr sz="1600" b="0" spc="-25" dirty="0">
                          <a:solidFill>
                            <a:srgbClr val="FFFFF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CS5</a:t>
                      </a:r>
                      <a:endParaRPr sz="1600" b="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1911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162F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5945">
                <a:tc>
                  <a:txBody>
                    <a:bodyPr/>
                    <a:lstStyle/>
                    <a:p>
                      <a:pPr marL="252000" lvl="0">
                        <a:lnSpc>
                          <a:spcPct val="100000"/>
                        </a:lnSpc>
                        <a:spcBef>
                          <a:spcPts val="1505"/>
                        </a:spcBef>
                      </a:pPr>
                      <a:r>
                        <a:rPr lang="en-GB" sz="1400" b="0" spc="-80" dirty="0">
                          <a:solidFill>
                            <a:srgbClr val="FFFFF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</a:t>
                      </a:r>
                      <a:r>
                        <a:rPr lang="pl-PL" sz="1400" b="0" spc="-80" dirty="0">
                          <a:solidFill>
                            <a:srgbClr val="FFFFF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sz="1400" b="0" spc="-80" dirty="0">
                          <a:solidFill>
                            <a:srgbClr val="FFFFF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Fabric</a:t>
                      </a:r>
                      <a:r>
                        <a:rPr sz="1400" b="0" spc="-165" dirty="0">
                          <a:solidFill>
                            <a:srgbClr val="FFFFF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sz="1400" b="0" spc="-70" dirty="0">
                          <a:solidFill>
                            <a:srgbClr val="FFFFF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(compared</a:t>
                      </a:r>
                      <a:r>
                        <a:rPr sz="1400" b="0" spc="-90" dirty="0">
                          <a:solidFill>
                            <a:srgbClr val="FFFFF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sz="1400" b="0" spc="-50" dirty="0">
                          <a:solidFill>
                            <a:srgbClr val="FFFFF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to</a:t>
                      </a:r>
                      <a:r>
                        <a:rPr sz="1400" b="0" spc="-100" dirty="0">
                          <a:solidFill>
                            <a:srgbClr val="FFFFF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sz="1400" b="0" spc="-20" dirty="0">
                          <a:solidFill>
                            <a:srgbClr val="FFFFF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2021)</a:t>
                      </a:r>
                      <a:endParaRPr sz="140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1911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162F4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65"/>
                        </a:spcBef>
                      </a:pPr>
                      <a:r>
                        <a:rPr sz="1400" b="0" dirty="0">
                          <a:solidFill>
                            <a:srgbClr val="162F4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Little </a:t>
                      </a:r>
                      <a:r>
                        <a:rPr sz="1400" b="0" spc="-10" dirty="0">
                          <a:solidFill>
                            <a:srgbClr val="162F4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worse</a:t>
                      </a:r>
                      <a:endParaRPr sz="140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1733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5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0"/>
                        </a:spcBef>
                      </a:pPr>
                      <a:r>
                        <a:rPr sz="1400" b="0" spc="-10" dirty="0">
                          <a:solidFill>
                            <a:srgbClr val="162F4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Equal</a:t>
                      </a:r>
                      <a:endParaRPr sz="140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2032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5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0"/>
                        </a:spcBef>
                      </a:pPr>
                      <a:r>
                        <a:rPr sz="1400" b="0" spc="-10" dirty="0">
                          <a:solidFill>
                            <a:srgbClr val="162F4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Better</a:t>
                      </a:r>
                      <a:endParaRPr sz="140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2032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5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0"/>
                        </a:spcBef>
                      </a:pPr>
                      <a:r>
                        <a:rPr sz="1400" b="0" dirty="0">
                          <a:solidFill>
                            <a:srgbClr val="162F4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Much</a:t>
                      </a:r>
                      <a:r>
                        <a:rPr sz="1400" b="0" spc="-20" dirty="0">
                          <a:solidFill>
                            <a:srgbClr val="162F4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sz="1400" b="0" spc="-10" dirty="0">
                          <a:solidFill>
                            <a:srgbClr val="162F4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better</a:t>
                      </a:r>
                      <a:endParaRPr sz="140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20320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5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5945">
                <a:tc>
                  <a:txBody>
                    <a:bodyPr/>
                    <a:lstStyle/>
                    <a:p>
                      <a:pPr marL="252000" lvl="0">
                        <a:lnSpc>
                          <a:spcPct val="100000"/>
                        </a:lnSpc>
                        <a:spcBef>
                          <a:spcPts val="1505"/>
                        </a:spcBef>
                      </a:pPr>
                      <a:r>
                        <a:rPr lang="en-GB" sz="1400" b="0" spc="-10" dirty="0">
                          <a:solidFill>
                            <a:srgbClr val="FFFFF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</a:t>
                      </a:r>
                      <a:r>
                        <a:rPr lang="pl-PL" sz="1400" b="0" spc="-10" dirty="0">
                          <a:solidFill>
                            <a:srgbClr val="FFFFF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sz="1400" b="0" spc="-10" dirty="0">
                          <a:solidFill>
                            <a:srgbClr val="FFFFF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Glazing</a:t>
                      </a:r>
                      <a:endParaRPr sz="140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1911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162F4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65"/>
                        </a:spcBef>
                      </a:pPr>
                      <a:r>
                        <a:rPr sz="1400" b="0" spc="-10" dirty="0">
                          <a:solidFill>
                            <a:srgbClr val="162F4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Double</a:t>
                      </a:r>
                      <a:endParaRPr sz="140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1733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A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0"/>
                        </a:spcBef>
                      </a:pPr>
                      <a:r>
                        <a:rPr sz="1400" b="0" spc="-10" dirty="0">
                          <a:solidFill>
                            <a:srgbClr val="162F4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Triple</a:t>
                      </a:r>
                      <a:endParaRPr sz="140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20320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A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5945">
                <a:tc>
                  <a:txBody>
                    <a:bodyPr/>
                    <a:lstStyle/>
                    <a:p>
                      <a:pPr marL="252000" lvl="0">
                        <a:lnSpc>
                          <a:spcPct val="100000"/>
                        </a:lnSpc>
                        <a:spcBef>
                          <a:spcPts val="1505"/>
                        </a:spcBef>
                      </a:pPr>
                      <a:r>
                        <a:rPr lang="en-GB" sz="1400" b="0" dirty="0">
                          <a:solidFill>
                            <a:srgbClr val="FFFFF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</a:t>
                      </a:r>
                      <a:r>
                        <a:rPr lang="pl-PL" sz="1400" b="0" dirty="0">
                          <a:solidFill>
                            <a:srgbClr val="FFFFF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sz="1400" b="0" dirty="0">
                          <a:solidFill>
                            <a:srgbClr val="FFFFF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Air </a:t>
                      </a:r>
                      <a:r>
                        <a:rPr sz="1400" b="0" spc="-10" dirty="0">
                          <a:solidFill>
                            <a:srgbClr val="FFFFF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permeability</a:t>
                      </a:r>
                      <a:endParaRPr sz="140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1911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162F4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65"/>
                        </a:spcBef>
                      </a:pPr>
                      <a:r>
                        <a:rPr sz="1400" b="0" dirty="0">
                          <a:solidFill>
                            <a:srgbClr val="162F4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</a:t>
                      </a:r>
                      <a:endParaRPr sz="140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1733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5D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223645">
                        <a:lnSpc>
                          <a:spcPct val="100000"/>
                        </a:lnSpc>
                        <a:spcBef>
                          <a:spcPts val="1600"/>
                        </a:spcBef>
                      </a:pPr>
                      <a:r>
                        <a:rPr sz="1400" b="0" dirty="0">
                          <a:solidFill>
                            <a:srgbClr val="162F4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4.5</a:t>
                      </a:r>
                      <a:r>
                        <a:rPr sz="1400" b="0" spc="-10" dirty="0">
                          <a:solidFill>
                            <a:srgbClr val="162F4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-</a:t>
                      </a:r>
                      <a:r>
                        <a:rPr sz="1400" b="0" spc="-50" dirty="0">
                          <a:solidFill>
                            <a:srgbClr val="162F4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</a:t>
                      </a:r>
                      <a:endParaRPr sz="140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2032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5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0"/>
                        </a:spcBef>
                      </a:pPr>
                      <a:r>
                        <a:rPr sz="1400" b="0" dirty="0">
                          <a:solidFill>
                            <a:srgbClr val="162F4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</a:t>
                      </a:r>
                      <a:endParaRPr sz="140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2032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5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0"/>
                        </a:spcBef>
                      </a:pPr>
                      <a:r>
                        <a:rPr sz="1400" b="0" dirty="0">
                          <a:solidFill>
                            <a:srgbClr val="162F4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</a:t>
                      </a:r>
                      <a:endParaRPr sz="140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20320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5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0"/>
                        </a:spcBef>
                      </a:pPr>
                      <a:r>
                        <a:rPr sz="1400" b="0" spc="-25" dirty="0">
                          <a:solidFill>
                            <a:srgbClr val="162F4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0.5</a:t>
                      </a:r>
                      <a:endParaRPr sz="140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2032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5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5945">
                <a:tc>
                  <a:txBody>
                    <a:bodyPr/>
                    <a:lstStyle/>
                    <a:p>
                      <a:pPr marL="252000" lvl="0">
                        <a:lnSpc>
                          <a:spcPct val="100000"/>
                        </a:lnSpc>
                        <a:spcBef>
                          <a:spcPts val="1505"/>
                        </a:spcBef>
                      </a:pPr>
                      <a:r>
                        <a:rPr lang="en-GB" sz="1400" b="0" spc="-10" dirty="0">
                          <a:solidFill>
                            <a:srgbClr val="FFFFF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</a:t>
                      </a:r>
                      <a:r>
                        <a:rPr lang="pl-PL" sz="1400" b="0" spc="-10" dirty="0">
                          <a:solidFill>
                            <a:srgbClr val="FFFFF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sz="1400" b="0" spc="-10" dirty="0">
                          <a:solidFill>
                            <a:srgbClr val="FFFFF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Ventilation</a:t>
                      </a:r>
                      <a:endParaRPr sz="140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1911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162F4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65"/>
                        </a:spcBef>
                      </a:pPr>
                      <a:r>
                        <a:rPr sz="1400" b="0" spc="-20" dirty="0">
                          <a:solidFill>
                            <a:srgbClr val="162F4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dMEV</a:t>
                      </a:r>
                      <a:endParaRPr sz="140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1733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A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0"/>
                        </a:spcBef>
                      </a:pPr>
                      <a:r>
                        <a:rPr sz="1400" b="0" spc="-20" dirty="0">
                          <a:solidFill>
                            <a:srgbClr val="162F4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MVHR</a:t>
                      </a:r>
                      <a:endParaRPr sz="140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2032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A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5945">
                <a:tc>
                  <a:txBody>
                    <a:bodyPr/>
                    <a:lstStyle/>
                    <a:p>
                      <a:pPr marL="252000" lvl="0">
                        <a:lnSpc>
                          <a:spcPct val="100000"/>
                        </a:lnSpc>
                        <a:spcBef>
                          <a:spcPts val="1505"/>
                        </a:spcBef>
                      </a:pPr>
                      <a:r>
                        <a:rPr lang="en-GB" sz="1400" b="0" dirty="0">
                          <a:solidFill>
                            <a:srgbClr val="FFFFF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</a:t>
                      </a:r>
                      <a:r>
                        <a:rPr lang="pl-PL" sz="1400" b="0" dirty="0">
                          <a:solidFill>
                            <a:srgbClr val="FFFFF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sz="1400" b="0" dirty="0">
                          <a:solidFill>
                            <a:srgbClr val="FFFFF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Space </a:t>
                      </a:r>
                      <a:r>
                        <a:rPr sz="1400" b="0" spc="-10" dirty="0">
                          <a:solidFill>
                            <a:srgbClr val="FFFFF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heating</a:t>
                      </a:r>
                      <a:endParaRPr sz="140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1911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162F4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65"/>
                        </a:spcBef>
                      </a:pPr>
                      <a:r>
                        <a:rPr sz="1400" b="0" spc="-20" dirty="0">
                          <a:solidFill>
                            <a:srgbClr val="162F4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ASHP</a:t>
                      </a:r>
                      <a:endParaRPr sz="140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1733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5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0"/>
                        </a:spcBef>
                      </a:pPr>
                      <a:r>
                        <a:rPr sz="1400" b="0" spc="-25" dirty="0">
                          <a:solidFill>
                            <a:srgbClr val="162F4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IR</a:t>
                      </a:r>
                      <a:endParaRPr sz="140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20320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5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0"/>
                        </a:spcBef>
                      </a:pPr>
                      <a:r>
                        <a:rPr sz="1400" b="0" spc="-20" dirty="0">
                          <a:solidFill>
                            <a:srgbClr val="162F4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ASHP</a:t>
                      </a:r>
                      <a:endParaRPr sz="140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2032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5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0"/>
                        </a:spcBef>
                      </a:pPr>
                      <a:r>
                        <a:rPr sz="1400" b="0" spc="-20" dirty="0">
                          <a:solidFill>
                            <a:srgbClr val="162F4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None</a:t>
                      </a:r>
                      <a:endParaRPr sz="140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2032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5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5945">
                <a:tc>
                  <a:txBody>
                    <a:bodyPr/>
                    <a:lstStyle/>
                    <a:p>
                      <a:pPr marL="252000" lvl="0">
                        <a:lnSpc>
                          <a:spcPct val="100000"/>
                        </a:lnSpc>
                        <a:spcBef>
                          <a:spcPts val="1505"/>
                        </a:spcBef>
                      </a:pPr>
                      <a:r>
                        <a:rPr lang="en-GB" sz="1400" b="0" dirty="0">
                          <a:solidFill>
                            <a:srgbClr val="FFFFF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</a:t>
                      </a:r>
                      <a:r>
                        <a:rPr lang="pl-PL" sz="1400" b="0" dirty="0">
                          <a:solidFill>
                            <a:srgbClr val="FFFFF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sz="1400" b="0" dirty="0">
                          <a:solidFill>
                            <a:srgbClr val="FFFFF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Water</a:t>
                      </a:r>
                      <a:r>
                        <a:rPr sz="1400" b="0" spc="-50" dirty="0">
                          <a:solidFill>
                            <a:srgbClr val="FFFFF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sz="1400" b="0" spc="-10" dirty="0">
                          <a:solidFill>
                            <a:srgbClr val="FFFFF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heating</a:t>
                      </a:r>
                      <a:endParaRPr sz="140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1911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162F4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65"/>
                        </a:spcBef>
                      </a:pPr>
                      <a:r>
                        <a:rPr sz="1400" b="0" spc="-20" dirty="0">
                          <a:solidFill>
                            <a:srgbClr val="162F4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ASHP</a:t>
                      </a:r>
                      <a:endParaRPr sz="140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1733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AEC"/>
                    </a:solidFill>
                  </a:tcPr>
                </a:tc>
                <a:tc>
                  <a:txBody>
                    <a:bodyPr/>
                    <a:lstStyle/>
                    <a:p>
                      <a:pPr marL="440690" marR="433705" indent="52705">
                        <a:lnSpc>
                          <a:spcPct val="117100"/>
                        </a:lnSpc>
                        <a:spcBef>
                          <a:spcPts val="95"/>
                        </a:spcBef>
                      </a:pPr>
                      <a:r>
                        <a:rPr sz="1400" b="0" spc="-20" dirty="0">
                          <a:solidFill>
                            <a:srgbClr val="162F4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ASHP WWHR</a:t>
                      </a:r>
                      <a:endParaRPr sz="140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A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65"/>
                        </a:spcBef>
                      </a:pPr>
                      <a:r>
                        <a:rPr sz="1400" b="0" spc="-10" dirty="0">
                          <a:solidFill>
                            <a:srgbClr val="162F4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Immersion</a:t>
                      </a:r>
                      <a:endParaRPr sz="140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17335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AE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160780" marR="1153795" indent="635" algn="ctr">
                        <a:lnSpc>
                          <a:spcPct val="117100"/>
                        </a:lnSpc>
                        <a:spcBef>
                          <a:spcPts val="95"/>
                        </a:spcBef>
                      </a:pPr>
                      <a:r>
                        <a:rPr sz="1400" b="0" spc="-20" dirty="0">
                          <a:solidFill>
                            <a:srgbClr val="162F4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ASHP WWHR</a:t>
                      </a:r>
                      <a:endParaRPr sz="140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A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440690" marR="433705" indent="11430">
                        <a:lnSpc>
                          <a:spcPct val="117100"/>
                        </a:lnSpc>
                        <a:spcBef>
                          <a:spcPts val="95"/>
                        </a:spcBef>
                      </a:pPr>
                      <a:r>
                        <a:rPr sz="1400" b="0" spc="-10" dirty="0">
                          <a:solidFill>
                            <a:srgbClr val="162F4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ExAHP </a:t>
                      </a:r>
                      <a:r>
                        <a:rPr sz="1400" b="0" spc="-20" dirty="0">
                          <a:solidFill>
                            <a:srgbClr val="162F4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WWHR</a:t>
                      </a:r>
                      <a:endParaRPr sz="140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A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5945">
                <a:tc>
                  <a:txBody>
                    <a:bodyPr/>
                    <a:lstStyle/>
                    <a:p>
                      <a:pPr marL="252000" lvl="0">
                        <a:lnSpc>
                          <a:spcPct val="100000"/>
                        </a:lnSpc>
                        <a:spcBef>
                          <a:spcPts val="1505"/>
                        </a:spcBef>
                      </a:pPr>
                      <a:r>
                        <a:rPr lang="en-GB" sz="1400" b="0" spc="-10" dirty="0">
                          <a:solidFill>
                            <a:srgbClr val="FFFFF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</a:t>
                      </a:r>
                      <a:r>
                        <a:rPr lang="pl-PL" sz="1400" b="0" spc="-10" dirty="0">
                          <a:solidFill>
                            <a:srgbClr val="FFFFF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sz="1400" b="0" spc="-10" dirty="0">
                          <a:solidFill>
                            <a:srgbClr val="FFFFF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Renewables</a:t>
                      </a:r>
                      <a:endParaRPr sz="140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1911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162F4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65"/>
                        </a:spcBef>
                      </a:pPr>
                      <a:r>
                        <a:rPr sz="1400" b="0" spc="-20" dirty="0">
                          <a:solidFill>
                            <a:srgbClr val="162F4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None</a:t>
                      </a:r>
                      <a:endParaRPr sz="140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1733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5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65"/>
                        </a:spcBef>
                      </a:pPr>
                      <a:r>
                        <a:rPr sz="1400" b="0" spc="-25" dirty="0">
                          <a:solidFill>
                            <a:srgbClr val="162F4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PV</a:t>
                      </a:r>
                      <a:endParaRPr sz="140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1733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5D9"/>
                    </a:solidFill>
                  </a:tcPr>
                </a:tc>
                <a:tc>
                  <a:txBody>
                    <a:bodyPr/>
                    <a:lstStyle/>
                    <a:p>
                      <a:pPr marL="442595" marR="341630" indent="-93980">
                        <a:lnSpc>
                          <a:spcPts val="1400"/>
                        </a:lnSpc>
                        <a:spcBef>
                          <a:spcPts val="944"/>
                        </a:spcBef>
                      </a:pPr>
                      <a:r>
                        <a:rPr sz="1400" b="0" dirty="0">
                          <a:solidFill>
                            <a:srgbClr val="162F4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Max</a:t>
                      </a:r>
                      <a:r>
                        <a:rPr sz="1400" b="0" spc="-20" dirty="0">
                          <a:solidFill>
                            <a:srgbClr val="162F4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sz="1400" b="0" dirty="0">
                          <a:solidFill>
                            <a:srgbClr val="162F4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PV</a:t>
                      </a:r>
                      <a:r>
                        <a:rPr sz="1400" b="0" spc="-5" dirty="0">
                          <a:solidFill>
                            <a:srgbClr val="162F4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sz="1400" b="0" spc="-50" dirty="0">
                          <a:solidFill>
                            <a:srgbClr val="162F4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+ </a:t>
                      </a:r>
                      <a:r>
                        <a:rPr sz="1400" b="0" spc="-10" dirty="0">
                          <a:solidFill>
                            <a:srgbClr val="162F4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Battery</a:t>
                      </a:r>
                      <a:endParaRPr sz="140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12001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5D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65"/>
                        </a:spcBef>
                      </a:pPr>
                      <a:r>
                        <a:rPr sz="1400" b="0" spc="-25" dirty="0">
                          <a:solidFill>
                            <a:srgbClr val="162F4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PV</a:t>
                      </a:r>
                      <a:endParaRPr sz="140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1733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5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474760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7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A60128C9-9A72-48C2-9281-A46CC90D1AEC}"/>
              </a:ext>
            </a:extLst>
          </p:cNvPr>
          <p:cNvSpPr txBox="1">
            <a:spLocks/>
          </p:cNvSpPr>
          <p:nvPr/>
        </p:nvSpPr>
        <p:spPr>
          <a:xfrm>
            <a:off x="1408090" y="721640"/>
            <a:ext cx="9401769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accent4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2800" spc="-10" dirty="0"/>
              <a:t>Approach</a:t>
            </a:r>
          </a:p>
        </p:txBody>
      </p:sp>
      <p:pic>
        <p:nvPicPr>
          <p:cNvPr id="5" name="object 3">
            <a:extLst>
              <a:ext uri="{FF2B5EF4-FFF2-40B4-BE49-F238E27FC236}">
                <a16:creationId xmlns:a16="http://schemas.microsoft.com/office/drawing/2014/main" id="{C98A64FD-E8C1-4002-8A5C-CA3F9257E8C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63601" y="2382591"/>
            <a:ext cx="11635194" cy="316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609078"/>
      </p:ext>
    </p:extLst>
  </p:cSld>
  <p:clrMapOvr>
    <a:masterClrMapping/>
  </p:clrMapOvr>
  <p:transition spd="slow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80">
            <a:extLst>
              <a:ext uri="{FF2B5EF4-FFF2-40B4-BE49-F238E27FC236}">
                <a16:creationId xmlns:a16="http://schemas.microsoft.com/office/drawing/2014/main" id="{71BFBEE2-AF3B-47ED-AEC5-336CB8E9E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7910" y="2359448"/>
            <a:ext cx="1920244" cy="1920244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5C6CB751-FAC3-4153-BF2C-817C413EBD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801" y="3139662"/>
            <a:ext cx="1920244" cy="1920244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6AA2CEFB-A6BD-45E9-92D4-6892E747A4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3173" y="3139662"/>
            <a:ext cx="1920244" cy="1920244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594D50D8-9948-4BE7-A876-D1ED4E8BB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8360" y="3139662"/>
            <a:ext cx="1920244" cy="1920244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0CF20891-E583-4A27-A475-EA3CAC7913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5314" y="3139662"/>
            <a:ext cx="1920244" cy="1920244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EB99BD29-ADFA-414D-A18B-1D72BFEAC2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3395" y="3919407"/>
            <a:ext cx="1920244" cy="1920244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2EAC0003-AB08-4F6B-90F9-478DD1BD52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5767" y="3919407"/>
            <a:ext cx="1920244" cy="1920244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B17E0D2E-7ECB-45EC-B555-606922620D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954" y="3919407"/>
            <a:ext cx="1920244" cy="1920244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97F6DB9F-9347-423D-879D-6701363F30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7906" y="3919407"/>
            <a:ext cx="1920244" cy="1920244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B8C965E9-C418-43F1-B0F1-C3DEF1ABF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724" y="4705563"/>
            <a:ext cx="1920244" cy="1920244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9273146B-1D89-4C3A-97AD-2D79F3057B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0096" y="4705563"/>
            <a:ext cx="1920244" cy="1920244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2EBBA933-976B-4F15-AD83-6BF377809E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5283" y="4705563"/>
            <a:ext cx="1920244" cy="1920244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DF7E51AA-8D29-4E8A-8361-7020982487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5314" y="4699152"/>
            <a:ext cx="1920244" cy="1920244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364D8270-96B1-4414-A0A8-59E4696606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6206" y="2359448"/>
            <a:ext cx="1920244" cy="1920244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69BE6C79-63BE-41AD-B175-BB1EA1933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0565" y="2359448"/>
            <a:ext cx="1920244" cy="1920244"/>
          </a:xfrm>
          <a:prstGeom prst="rect">
            <a:avLst/>
          </a:prstGeom>
        </p:spPr>
      </p:pic>
      <p:sp>
        <p:nvSpPr>
          <p:cNvPr id="65" name="object 3">
            <a:extLst>
              <a:ext uri="{FF2B5EF4-FFF2-40B4-BE49-F238E27FC236}">
                <a16:creationId xmlns:a16="http://schemas.microsoft.com/office/drawing/2014/main" id="{D8724947-DCC5-44E5-A1F6-D30AC946FBFE}"/>
              </a:ext>
            </a:extLst>
          </p:cNvPr>
          <p:cNvSpPr txBox="1"/>
          <p:nvPr/>
        </p:nvSpPr>
        <p:spPr>
          <a:xfrm>
            <a:off x="4946222" y="3143706"/>
            <a:ext cx="93154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162F41"/>
                </a:solidFill>
                <a:latin typeface="Roboto"/>
                <a:cs typeface="Roboto"/>
              </a:rPr>
              <a:t>Planning</a:t>
            </a:r>
            <a:endParaRPr sz="1800" dirty="0">
              <a:latin typeface="Roboto"/>
              <a:cs typeface="Roboto"/>
            </a:endParaRPr>
          </a:p>
        </p:txBody>
      </p:sp>
      <p:sp>
        <p:nvSpPr>
          <p:cNvPr id="66" name="object 4">
            <a:extLst>
              <a:ext uri="{FF2B5EF4-FFF2-40B4-BE49-F238E27FC236}">
                <a16:creationId xmlns:a16="http://schemas.microsoft.com/office/drawing/2014/main" id="{656DA99D-7907-4DA5-A504-01F4C882DD12}"/>
              </a:ext>
            </a:extLst>
          </p:cNvPr>
          <p:cNvSpPr txBox="1"/>
          <p:nvPr/>
        </p:nvSpPr>
        <p:spPr>
          <a:xfrm>
            <a:off x="2101881" y="3143706"/>
            <a:ext cx="11436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162F41"/>
                </a:solidFill>
                <a:latin typeface="Roboto"/>
                <a:cs typeface="Roboto"/>
              </a:rPr>
              <a:t>Ventilation</a:t>
            </a:r>
            <a:endParaRPr sz="1800" dirty="0">
              <a:latin typeface="Roboto"/>
              <a:cs typeface="Roboto"/>
            </a:endParaRPr>
          </a:p>
        </p:txBody>
      </p:sp>
      <p:sp>
        <p:nvSpPr>
          <p:cNvPr id="67" name="object 5">
            <a:extLst>
              <a:ext uri="{FF2B5EF4-FFF2-40B4-BE49-F238E27FC236}">
                <a16:creationId xmlns:a16="http://schemas.microsoft.com/office/drawing/2014/main" id="{3BFE6F4D-05C1-4CCB-B93F-85B359987F5A}"/>
              </a:ext>
            </a:extLst>
          </p:cNvPr>
          <p:cNvSpPr txBox="1"/>
          <p:nvPr/>
        </p:nvSpPr>
        <p:spPr>
          <a:xfrm>
            <a:off x="7919341" y="3143706"/>
            <a:ext cx="4540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0" dirty="0">
                <a:solidFill>
                  <a:srgbClr val="162F41"/>
                </a:solidFill>
                <a:latin typeface="Roboto"/>
                <a:cs typeface="Roboto"/>
              </a:rPr>
              <a:t>Grid</a:t>
            </a:r>
            <a:endParaRPr sz="1800" dirty="0">
              <a:latin typeface="Roboto"/>
              <a:cs typeface="Roboto"/>
            </a:endParaRPr>
          </a:p>
        </p:txBody>
      </p:sp>
      <p:sp>
        <p:nvSpPr>
          <p:cNvPr id="68" name="object 6">
            <a:extLst>
              <a:ext uri="{FF2B5EF4-FFF2-40B4-BE49-F238E27FC236}">
                <a16:creationId xmlns:a16="http://schemas.microsoft.com/office/drawing/2014/main" id="{AB464DEA-99C1-4C5F-8C85-900EADD9D1AF}"/>
              </a:ext>
            </a:extLst>
          </p:cNvPr>
          <p:cNvSpPr txBox="1"/>
          <p:nvPr/>
        </p:nvSpPr>
        <p:spPr>
          <a:xfrm>
            <a:off x="10137168" y="4629627"/>
            <a:ext cx="1536065" cy="5001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4645" marR="5080" indent="-322580">
              <a:lnSpc>
                <a:spcPts val="19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162F41"/>
                </a:solidFill>
                <a:latin typeface="Roboto"/>
                <a:cs typeface="Roboto"/>
              </a:rPr>
              <a:t>Manufacturing capacity</a:t>
            </a:r>
            <a:endParaRPr sz="1800" dirty="0">
              <a:latin typeface="Roboto"/>
              <a:cs typeface="Roboto"/>
            </a:endParaRPr>
          </a:p>
        </p:txBody>
      </p:sp>
      <p:sp>
        <p:nvSpPr>
          <p:cNvPr id="69" name="object 7">
            <a:extLst>
              <a:ext uri="{FF2B5EF4-FFF2-40B4-BE49-F238E27FC236}">
                <a16:creationId xmlns:a16="http://schemas.microsoft.com/office/drawing/2014/main" id="{BEB6E778-45C6-4418-A383-87F870FB7164}"/>
              </a:ext>
            </a:extLst>
          </p:cNvPr>
          <p:cNvSpPr txBox="1"/>
          <p:nvPr/>
        </p:nvSpPr>
        <p:spPr>
          <a:xfrm>
            <a:off x="4936893" y="4712333"/>
            <a:ext cx="9493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162F41"/>
                </a:solidFill>
                <a:latin typeface="Roboto"/>
                <a:cs typeface="Roboto"/>
              </a:rPr>
              <a:t>High </a:t>
            </a:r>
            <a:r>
              <a:rPr sz="1800" b="1" spc="-20" dirty="0">
                <a:solidFill>
                  <a:srgbClr val="162F41"/>
                </a:solidFill>
                <a:latin typeface="Roboto"/>
                <a:cs typeface="Roboto"/>
              </a:rPr>
              <a:t>rise</a:t>
            </a:r>
            <a:endParaRPr sz="1800" dirty="0">
              <a:latin typeface="Roboto"/>
              <a:cs typeface="Roboto"/>
            </a:endParaRPr>
          </a:p>
        </p:txBody>
      </p:sp>
      <p:sp>
        <p:nvSpPr>
          <p:cNvPr id="70" name="object 8">
            <a:extLst>
              <a:ext uri="{FF2B5EF4-FFF2-40B4-BE49-F238E27FC236}">
                <a16:creationId xmlns:a16="http://schemas.microsoft.com/office/drawing/2014/main" id="{61063645-97BF-49A8-B975-7F8A2D7D747C}"/>
              </a:ext>
            </a:extLst>
          </p:cNvPr>
          <p:cNvSpPr txBox="1"/>
          <p:nvPr/>
        </p:nvSpPr>
        <p:spPr>
          <a:xfrm>
            <a:off x="2347889" y="4712333"/>
            <a:ext cx="6165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162F41"/>
                </a:solidFill>
                <a:latin typeface="Roboto"/>
                <a:cs typeface="Roboto"/>
              </a:rPr>
              <a:t>Costs</a:t>
            </a:r>
            <a:endParaRPr sz="1800" dirty="0">
              <a:latin typeface="Roboto"/>
              <a:cs typeface="Roboto"/>
            </a:endParaRPr>
          </a:p>
        </p:txBody>
      </p:sp>
      <p:sp>
        <p:nvSpPr>
          <p:cNvPr id="71" name="object 9">
            <a:extLst>
              <a:ext uri="{FF2B5EF4-FFF2-40B4-BE49-F238E27FC236}">
                <a16:creationId xmlns:a16="http://schemas.microsoft.com/office/drawing/2014/main" id="{42C9967E-925E-4801-BFCE-373F77B8126D}"/>
              </a:ext>
            </a:extLst>
          </p:cNvPr>
          <p:cNvSpPr txBox="1"/>
          <p:nvPr/>
        </p:nvSpPr>
        <p:spPr>
          <a:xfrm>
            <a:off x="7431144" y="4629627"/>
            <a:ext cx="1459865" cy="5001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06680">
              <a:lnSpc>
                <a:spcPts val="1900"/>
              </a:lnSpc>
              <a:spcBef>
                <a:spcPts val="100"/>
              </a:spcBef>
            </a:pPr>
            <a:r>
              <a:rPr b="1" spc="-10" dirty="0">
                <a:solidFill>
                  <a:srgbClr val="162F41"/>
                </a:solidFill>
                <a:latin typeface="Roboto"/>
                <a:cs typeface="Roboto"/>
              </a:rPr>
              <a:t>Transitional arrangements</a:t>
            </a:r>
            <a:endParaRPr dirty="0">
              <a:latin typeface="Roboto"/>
              <a:cs typeface="Roboto"/>
            </a:endParaRPr>
          </a:p>
        </p:txBody>
      </p:sp>
      <p:sp>
        <p:nvSpPr>
          <p:cNvPr id="72" name="object 10">
            <a:extLst>
              <a:ext uri="{FF2B5EF4-FFF2-40B4-BE49-F238E27FC236}">
                <a16:creationId xmlns:a16="http://schemas.microsoft.com/office/drawing/2014/main" id="{27C0F6A7-08DB-43CD-94AA-D7195DECA77E}"/>
              </a:ext>
            </a:extLst>
          </p:cNvPr>
          <p:cNvSpPr txBox="1"/>
          <p:nvPr/>
        </p:nvSpPr>
        <p:spPr>
          <a:xfrm>
            <a:off x="670575" y="3932588"/>
            <a:ext cx="12693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162F41"/>
                </a:solidFill>
                <a:latin typeface="Roboto"/>
                <a:cs typeface="Roboto"/>
              </a:rPr>
              <a:t>Heat </a:t>
            </a:r>
            <a:r>
              <a:rPr sz="1800" b="1" spc="-10" dirty="0">
                <a:solidFill>
                  <a:srgbClr val="162F41"/>
                </a:solidFill>
                <a:latin typeface="Roboto"/>
                <a:cs typeface="Roboto"/>
              </a:rPr>
              <a:t>pumps</a:t>
            </a:r>
            <a:endParaRPr sz="1800" dirty="0">
              <a:latin typeface="Roboto"/>
              <a:cs typeface="Roboto"/>
            </a:endParaRPr>
          </a:p>
        </p:txBody>
      </p:sp>
      <p:sp>
        <p:nvSpPr>
          <p:cNvPr id="73" name="object 11">
            <a:extLst>
              <a:ext uri="{FF2B5EF4-FFF2-40B4-BE49-F238E27FC236}">
                <a16:creationId xmlns:a16="http://schemas.microsoft.com/office/drawing/2014/main" id="{D5935E05-DB98-4E73-9A7A-CA1020E78D2A}"/>
              </a:ext>
            </a:extLst>
          </p:cNvPr>
          <p:cNvSpPr txBox="1"/>
          <p:nvPr/>
        </p:nvSpPr>
        <p:spPr>
          <a:xfrm>
            <a:off x="6247462" y="3845095"/>
            <a:ext cx="1082040" cy="5001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7480" marR="5080" indent="-145415">
              <a:lnSpc>
                <a:spcPts val="19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162F41"/>
                </a:solidFill>
                <a:latin typeface="Roboto"/>
                <a:cs typeface="Roboto"/>
              </a:rPr>
              <a:t>Consumer journey</a:t>
            </a:r>
            <a:endParaRPr sz="1800" dirty="0">
              <a:latin typeface="Roboto"/>
              <a:cs typeface="Roboto"/>
            </a:endParaRPr>
          </a:p>
        </p:txBody>
      </p:sp>
      <p:sp>
        <p:nvSpPr>
          <p:cNvPr id="74" name="object 12">
            <a:extLst>
              <a:ext uri="{FF2B5EF4-FFF2-40B4-BE49-F238E27FC236}">
                <a16:creationId xmlns:a16="http://schemas.microsoft.com/office/drawing/2014/main" id="{E54E239A-911A-4A95-B243-12795AF31902}"/>
              </a:ext>
            </a:extLst>
          </p:cNvPr>
          <p:cNvSpPr txBox="1"/>
          <p:nvPr/>
        </p:nvSpPr>
        <p:spPr>
          <a:xfrm>
            <a:off x="3402787" y="3932588"/>
            <a:ext cx="12896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162F41"/>
                </a:solidFill>
                <a:latin typeface="Roboto"/>
                <a:cs typeface="Roboto"/>
              </a:rPr>
              <a:t>Airtightness</a:t>
            </a:r>
            <a:endParaRPr sz="1800" dirty="0">
              <a:latin typeface="Roboto"/>
              <a:cs typeface="Roboto"/>
            </a:endParaRPr>
          </a:p>
        </p:txBody>
      </p:sp>
      <p:sp>
        <p:nvSpPr>
          <p:cNvPr id="75" name="object 13">
            <a:extLst>
              <a:ext uri="{FF2B5EF4-FFF2-40B4-BE49-F238E27FC236}">
                <a16:creationId xmlns:a16="http://schemas.microsoft.com/office/drawing/2014/main" id="{1133473C-802E-45EB-A0B3-6E2A4DBA93F0}"/>
              </a:ext>
            </a:extLst>
          </p:cNvPr>
          <p:cNvSpPr txBox="1"/>
          <p:nvPr/>
        </p:nvSpPr>
        <p:spPr>
          <a:xfrm>
            <a:off x="9225763" y="3932588"/>
            <a:ext cx="5880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162F41"/>
                </a:solidFill>
                <a:latin typeface="Roboto"/>
                <a:cs typeface="Roboto"/>
              </a:rPr>
              <a:t>Skills</a:t>
            </a:r>
            <a:endParaRPr sz="1800" dirty="0">
              <a:latin typeface="Roboto"/>
              <a:cs typeface="Roboto"/>
            </a:endParaRPr>
          </a:p>
        </p:txBody>
      </p:sp>
      <p:sp>
        <p:nvSpPr>
          <p:cNvPr id="76" name="object 14">
            <a:extLst>
              <a:ext uri="{FF2B5EF4-FFF2-40B4-BE49-F238E27FC236}">
                <a16:creationId xmlns:a16="http://schemas.microsoft.com/office/drawing/2014/main" id="{DF74F045-88F2-4E57-AE8A-BC83EB51993D}"/>
              </a:ext>
            </a:extLst>
          </p:cNvPr>
          <p:cNvSpPr txBox="1"/>
          <p:nvPr/>
        </p:nvSpPr>
        <p:spPr>
          <a:xfrm>
            <a:off x="931831" y="5502823"/>
            <a:ext cx="7346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162F41"/>
                </a:solidFill>
                <a:latin typeface="Roboto"/>
                <a:cs typeface="Roboto"/>
              </a:rPr>
              <a:t>Design</a:t>
            </a:r>
            <a:endParaRPr sz="1800" dirty="0">
              <a:latin typeface="Roboto"/>
              <a:cs typeface="Roboto"/>
            </a:endParaRPr>
          </a:p>
        </p:txBody>
      </p:sp>
      <p:sp>
        <p:nvSpPr>
          <p:cNvPr id="77" name="object 15">
            <a:extLst>
              <a:ext uri="{FF2B5EF4-FFF2-40B4-BE49-F238E27FC236}">
                <a16:creationId xmlns:a16="http://schemas.microsoft.com/office/drawing/2014/main" id="{B3C6CF84-6D90-4A66-82E4-B056B6C56B3D}"/>
              </a:ext>
            </a:extLst>
          </p:cNvPr>
          <p:cNvSpPr txBox="1"/>
          <p:nvPr/>
        </p:nvSpPr>
        <p:spPr>
          <a:xfrm>
            <a:off x="6367098" y="5367603"/>
            <a:ext cx="856615" cy="546302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R="5080" algn="ctr">
              <a:lnSpc>
                <a:spcPts val="1900"/>
              </a:lnSpc>
            </a:pPr>
            <a:r>
              <a:rPr sz="1800" b="1" spc="-10" dirty="0">
                <a:solidFill>
                  <a:srgbClr val="162F41"/>
                </a:solidFill>
                <a:latin typeface="Roboto"/>
                <a:cs typeface="Roboto"/>
              </a:rPr>
              <a:t>Small builders</a:t>
            </a:r>
            <a:endParaRPr sz="1800" dirty="0">
              <a:latin typeface="Roboto"/>
              <a:cs typeface="Roboto"/>
            </a:endParaRPr>
          </a:p>
        </p:txBody>
      </p:sp>
      <p:sp>
        <p:nvSpPr>
          <p:cNvPr id="78" name="object 16">
            <a:extLst>
              <a:ext uri="{FF2B5EF4-FFF2-40B4-BE49-F238E27FC236}">
                <a16:creationId xmlns:a16="http://schemas.microsoft.com/office/drawing/2014/main" id="{CA2CB0E5-B5F9-4B90-B598-7940C66E6919}"/>
              </a:ext>
            </a:extLst>
          </p:cNvPr>
          <p:cNvSpPr txBox="1"/>
          <p:nvPr/>
        </p:nvSpPr>
        <p:spPr>
          <a:xfrm>
            <a:off x="3710715" y="5502823"/>
            <a:ext cx="6616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162F41"/>
                </a:solidFill>
                <a:latin typeface="Roboto"/>
                <a:cs typeface="Roboto"/>
              </a:rPr>
              <a:t>Fabric</a:t>
            </a:r>
            <a:endParaRPr sz="1800" dirty="0">
              <a:latin typeface="Roboto"/>
              <a:cs typeface="Roboto"/>
            </a:endParaRPr>
          </a:p>
        </p:txBody>
      </p:sp>
      <p:sp>
        <p:nvSpPr>
          <p:cNvPr id="79" name="object 17">
            <a:extLst>
              <a:ext uri="{FF2B5EF4-FFF2-40B4-BE49-F238E27FC236}">
                <a16:creationId xmlns:a16="http://schemas.microsoft.com/office/drawing/2014/main" id="{81CC1134-2AEC-4C52-AF10-A5961880003C}"/>
              </a:ext>
            </a:extLst>
          </p:cNvPr>
          <p:cNvSpPr txBox="1"/>
          <p:nvPr/>
        </p:nvSpPr>
        <p:spPr>
          <a:xfrm>
            <a:off x="9112908" y="5496412"/>
            <a:ext cx="8077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162F41"/>
                </a:solidFill>
                <a:latin typeface="Roboto"/>
                <a:cs typeface="Roboto"/>
              </a:rPr>
              <a:t>Metrics</a:t>
            </a:r>
            <a:endParaRPr sz="1800" dirty="0">
              <a:latin typeface="Roboto"/>
              <a:cs typeface="Roboto"/>
            </a:endParaRPr>
          </a:p>
        </p:txBody>
      </p:sp>
      <p:sp>
        <p:nvSpPr>
          <p:cNvPr id="80" name="object 18">
            <a:extLst>
              <a:ext uri="{FF2B5EF4-FFF2-40B4-BE49-F238E27FC236}">
                <a16:creationId xmlns:a16="http://schemas.microsoft.com/office/drawing/2014/main" id="{A1E1DB85-AE96-4BA3-B420-85CFFF731A31}"/>
              </a:ext>
            </a:extLst>
          </p:cNvPr>
          <p:cNvSpPr txBox="1">
            <a:spLocks/>
          </p:cNvSpPr>
          <p:nvPr/>
        </p:nvSpPr>
        <p:spPr>
          <a:xfrm>
            <a:off x="1395212" y="721640"/>
            <a:ext cx="10336536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accent4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2800" dirty="0"/>
              <a:t>How</a:t>
            </a:r>
            <a:r>
              <a:rPr lang="en-GB" sz="2800" spc="-25" dirty="0"/>
              <a:t> </a:t>
            </a:r>
            <a:r>
              <a:rPr lang="en-GB" sz="2800" dirty="0"/>
              <a:t>would</a:t>
            </a:r>
            <a:r>
              <a:rPr lang="en-GB" sz="2800" spc="-25" dirty="0"/>
              <a:t> </a:t>
            </a:r>
            <a:r>
              <a:rPr lang="en-GB" sz="2800" dirty="0"/>
              <a:t>the</a:t>
            </a:r>
            <a:r>
              <a:rPr lang="en-GB" sz="2800" spc="-25" dirty="0"/>
              <a:t> </a:t>
            </a:r>
            <a:r>
              <a:rPr lang="en-GB" sz="2800" dirty="0"/>
              <a:t>contender</a:t>
            </a:r>
            <a:r>
              <a:rPr lang="en-GB" sz="2800" spc="-20" dirty="0"/>
              <a:t> </a:t>
            </a:r>
            <a:r>
              <a:rPr lang="en-GB" sz="2800" dirty="0"/>
              <a:t>specification</a:t>
            </a:r>
            <a:r>
              <a:rPr lang="en-GB" sz="2800" spc="-30" dirty="0"/>
              <a:t> </a:t>
            </a:r>
            <a:r>
              <a:rPr lang="en-GB" sz="2800" dirty="0"/>
              <a:t>be</a:t>
            </a:r>
            <a:r>
              <a:rPr lang="en-GB" sz="2800" spc="-20" dirty="0"/>
              <a:t> </a:t>
            </a:r>
            <a:r>
              <a:rPr lang="en-GB" sz="2800" dirty="0"/>
              <a:t>delivered</a:t>
            </a:r>
            <a:r>
              <a:rPr lang="en-GB" sz="2800" spc="-30" dirty="0"/>
              <a:t> </a:t>
            </a:r>
            <a:r>
              <a:rPr lang="en-GB" sz="2800" dirty="0"/>
              <a:t>at</a:t>
            </a:r>
            <a:r>
              <a:rPr lang="en-GB" sz="2800" spc="-25" dirty="0"/>
              <a:t> </a:t>
            </a:r>
            <a:r>
              <a:rPr lang="en-GB" sz="2800" spc="-10" dirty="0"/>
              <a:t>scale?</a:t>
            </a:r>
          </a:p>
        </p:txBody>
      </p:sp>
    </p:spTree>
    <p:extLst>
      <p:ext uri="{BB962C8B-B14F-4D97-AF65-F5344CB8AC3E}">
        <p14:creationId xmlns:p14="http://schemas.microsoft.com/office/powerpoint/2010/main" val="402088572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500"/>
                            </p:stCondLst>
                            <p:childTnLst>
                              <p:par>
                                <p:cTn id="8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000"/>
                            </p:stCondLst>
                            <p:childTnLst>
                              <p:par>
                                <p:cTn id="8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500"/>
                            </p:stCondLst>
                            <p:childTnLst>
                              <p:par>
                                <p:cTn id="9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</p:bldLst>
  </p:timing>
</p:sld>
</file>

<file path=ppt/theme/theme1.xml><?xml version="1.0" encoding="utf-8"?>
<a:theme xmlns:a="http://schemas.openxmlformats.org/drawingml/2006/main" name="Office Theme">
  <a:themeElements>
    <a:clrScheme name="FutureHomesHubNew">
      <a:dk1>
        <a:srgbClr val="162F41"/>
      </a:dk1>
      <a:lt1>
        <a:srgbClr val="FFFFFF"/>
      </a:lt1>
      <a:dk2>
        <a:srgbClr val="44546A"/>
      </a:dk2>
      <a:lt2>
        <a:srgbClr val="E7E6E6"/>
      </a:lt2>
      <a:accent1>
        <a:srgbClr val="20AF4F"/>
      </a:accent1>
      <a:accent2>
        <a:srgbClr val="2A83D5"/>
      </a:accent2>
      <a:accent3>
        <a:srgbClr val="162F41"/>
      </a:accent3>
      <a:accent4>
        <a:srgbClr val="204761"/>
      </a:accent4>
      <a:accent5>
        <a:srgbClr val="7990A0"/>
      </a:accent5>
      <a:accent6>
        <a:srgbClr val="003A60"/>
      </a:accent6>
      <a:hlink>
        <a:srgbClr val="93C1EA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ture Homes Hub New Blue" id="{AA4D9478-3EB4-EE4B-AB70-FF4450F84430}" vid="{701522D9-7F02-9A4D-BD46-017F4CFFFCE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Future Homes Hub Template</Template>
  <TotalTime>6945</TotalTime>
  <Words>1291</Words>
  <Application>Microsoft Macintosh PowerPoint</Application>
  <PresentationFormat>Widescreen</PresentationFormat>
  <Paragraphs>211</Paragraphs>
  <Slides>15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Roboto</vt:lpstr>
      <vt:lpstr>Roboto Light</vt:lpstr>
      <vt:lpstr>Roboto Light </vt:lpstr>
      <vt:lpstr>Roboto Medium</vt:lpstr>
      <vt:lpstr>Office Theme</vt:lpstr>
      <vt:lpstr>Future Home Standard 2025</vt:lpstr>
      <vt:lpstr>PowerPoint Presentation</vt:lpstr>
      <vt:lpstr>PowerPoint Presentation</vt:lpstr>
      <vt:lpstr>FHS 2025 Draft timeline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FHS2025 Implementation board</vt:lpstr>
      <vt:lpstr>Guidance….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Interim Part L &amp; the Future Homes Standard</dc:title>
  <dc:creator>Christopher Gaze</dc:creator>
  <cp:lastModifiedBy>David Adams</cp:lastModifiedBy>
  <cp:revision>45</cp:revision>
  <dcterms:created xsi:type="dcterms:W3CDTF">2022-03-07T11:21:27Z</dcterms:created>
  <dcterms:modified xsi:type="dcterms:W3CDTF">2023-10-17T08:32:33Z</dcterms:modified>
</cp:coreProperties>
</file>