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3"/>
    <p:sldId id="269" r:id="rId4"/>
    <p:sldId id="332" r:id="rId5"/>
    <p:sldId id="1025" r:id="rId6"/>
    <p:sldId id="303" r:id="rId8"/>
    <p:sldId id="295" r:id="rId9"/>
    <p:sldId id="1124" r:id="rId10"/>
    <p:sldId id="367" r:id="rId11"/>
    <p:sldId id="1040" r:id="rId12"/>
    <p:sldId id="1039" r:id="rId13"/>
    <p:sldId id="1150" r:id="rId14"/>
    <p:sldId id="1151" r:id="rId15"/>
    <p:sldId id="1152" r:id="rId16"/>
    <p:sldId id="1155" r:id="rId17"/>
    <p:sldId id="1153" r:id="rId18"/>
    <p:sldId id="1130" r:id="rId19"/>
  </p:sldIdLst>
  <p:sldSz cx="12192000" cy="6858000"/>
  <p:notesSz cx="7099300" cy="1023429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30" autoAdjust="0"/>
    <p:restoredTop sz="62295" autoAdjust="0"/>
  </p:normalViewPr>
  <p:slideViewPr>
    <p:cSldViewPr snapToGrid="0">
      <p:cViewPr varScale="1">
        <p:scale>
          <a:sx n="56" d="100"/>
          <a:sy n="56" d="100"/>
        </p:scale>
        <p:origin x="1704" y="60"/>
      </p:cViewPr>
      <p:guideLst>
        <p:guide orient="horz" pos="2137"/>
        <p:guide pos="384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-29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76363" cy="513508"/>
          </a:xfrm>
          <a:prstGeom prst="rect">
            <a:avLst/>
          </a:prstGeom>
        </p:spPr>
        <p:txBody>
          <a:bodyPr vert="horz" lIns="99023" tIns="49511" rIns="99023" bIns="49511" rtlCol="0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2"/>
            <a:ext cx="3076363" cy="513508"/>
          </a:xfrm>
          <a:prstGeom prst="rect">
            <a:avLst/>
          </a:prstGeom>
        </p:spPr>
        <p:txBody>
          <a:bodyPr vert="horz" lIns="99023" tIns="49511" rIns="99023" bIns="49511" rtlCol="0"/>
          <a:lstStyle>
            <a:lvl1pPr algn="r">
              <a:defRPr sz="1300"/>
            </a:lvl1pPr>
          </a:lstStyle>
          <a:p>
            <a:fld id="{2DE3C5B0-9950-441E-932A-C8DCB85227A7}" type="datetimeFigureOut">
              <a:rPr lang="en-GB" smtClean="0"/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34100" cy="3451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23" tIns="49511" rIns="99023" bIns="49511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925409"/>
            <a:ext cx="5679440" cy="4029879"/>
          </a:xfrm>
          <a:prstGeom prst="rect">
            <a:avLst/>
          </a:prstGeom>
        </p:spPr>
        <p:txBody>
          <a:bodyPr vert="horz" lIns="99023" tIns="49511" rIns="99023" bIns="49511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6363" cy="513508"/>
          </a:xfrm>
          <a:prstGeom prst="rect">
            <a:avLst/>
          </a:prstGeom>
        </p:spPr>
        <p:txBody>
          <a:bodyPr vert="horz" lIns="99023" tIns="49511" rIns="99023" bIns="49511" rtlCol="0" anchor="b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8"/>
          </a:xfrm>
          <a:prstGeom prst="rect">
            <a:avLst/>
          </a:prstGeom>
        </p:spPr>
        <p:txBody>
          <a:bodyPr vert="horz" lIns="99023" tIns="49511" rIns="99023" bIns="49511" rtlCol="0" anchor="b"/>
          <a:lstStyle>
            <a:lvl1pPr algn="r">
              <a:defRPr sz="1300"/>
            </a:lvl1pPr>
          </a:lstStyle>
          <a:p>
            <a:fld id="{D8AFDBF2-68A2-4AB2-BD86-3D831F599859}" type="slidenum">
              <a:rPr lang="en-GB" smtClean="0"/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 txBox="1">
            <a:spLocks noGrp="1" noChangeArrowheads="1"/>
          </p:cNvSpPr>
          <p:nvPr/>
        </p:nvSpPr>
        <p:spPr bwMode="auto">
          <a:xfrm>
            <a:off x="8040304" y="4713750"/>
            <a:ext cx="6151672" cy="246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741" tIns="45871" rIns="91741" bIns="45871" anchor="b"/>
          <a:lstStyle>
            <a:lvl1pPr defTabSz="90360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360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360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360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360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3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3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3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3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2927DCCB-44B9-4F4E-9A4D-50E74879FF6E}" type="slidenum">
              <a:rPr lang="en-US" sz="1200"/>
            </a:fld>
            <a:endParaRPr lang="en-US" sz="1200" dirty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453063" y="373063"/>
            <a:ext cx="3305175" cy="1858962"/>
          </a:xfrm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741" tIns="45871" rIns="91741" bIns="45871"/>
          <a:lstStyle/>
          <a:p>
            <a:pPr eaLnBrk="1" hangingPunct="1"/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AD3C131-4857-4ED5-8F8C-CA6D0E9984C0}" type="slidenum">
              <a:rPr lang="en-US" altLang="en-US"/>
            </a:fld>
            <a:endParaRPr lang="en-US" altLang="en-US" dirty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13088" y="492125"/>
            <a:ext cx="4389437" cy="2468563"/>
          </a:xfrm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1999" y="3126205"/>
            <a:ext cx="8489140" cy="296092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9C43E-1900-401E-A797-3CA3E0067F69}" type="datetimeFigureOut">
              <a:rPr lang="en-GB" smtClean="0"/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42A23-1D09-4ACE-B9AA-314D42C0DBE9}" type="slidenum">
              <a:rPr lang="en-GB" smtClean="0"/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9C43E-1900-401E-A797-3CA3E0067F69}" type="datetimeFigureOut">
              <a:rPr lang="en-GB" smtClean="0"/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42A23-1D09-4ACE-B9AA-314D42C0DBE9}" type="slidenum">
              <a:rPr lang="en-GB" smtClean="0"/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9C43E-1900-401E-A797-3CA3E0067F69}" type="datetimeFigureOut">
              <a:rPr lang="en-GB" smtClean="0"/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42A23-1D09-4ACE-B9AA-314D42C0DBE9}" type="slidenum">
              <a:rPr lang="en-GB" smtClean="0"/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880534" y="1454149"/>
            <a:ext cx="10720917" cy="247651"/>
          </a:xfrm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pPr lvl="0"/>
            <a:r>
              <a:rPr lang="en-US" dirty="0"/>
              <a:t>Sub heading, Arial bold 20pt</a:t>
            </a:r>
            <a:endParaRPr lang="en-GB" dirty="0"/>
          </a:p>
        </p:txBody>
      </p:sp>
      <p:sp>
        <p:nvSpPr>
          <p:cNvPr id="9" name="Content Placeholder 5"/>
          <p:cNvSpPr>
            <a:spLocks noGrp="1"/>
          </p:cNvSpPr>
          <p:nvPr>
            <p:ph sz="quarter" idx="18"/>
          </p:nvPr>
        </p:nvSpPr>
        <p:spPr>
          <a:xfrm>
            <a:off x="880529" y="1811340"/>
            <a:ext cx="5232000" cy="4711699"/>
          </a:xfrm>
        </p:spPr>
        <p:txBody>
          <a:bodyPr bIns="0"/>
          <a:lstStyle>
            <a:lvl1pPr>
              <a:defRPr sz="2665"/>
            </a:lvl1pPr>
            <a:lvl2pPr>
              <a:defRPr sz="2665"/>
            </a:lvl2pPr>
            <a:lvl3pPr>
              <a:defRPr sz="2665"/>
            </a:lvl3pPr>
            <a:lvl4pPr>
              <a:defRPr sz="2665"/>
            </a:lvl4pPr>
            <a:lvl5pPr>
              <a:defRPr sz="2665"/>
            </a:lvl5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Content Placeholder 5"/>
          <p:cNvSpPr>
            <a:spLocks noGrp="1"/>
          </p:cNvSpPr>
          <p:nvPr>
            <p:ph sz="quarter" idx="19"/>
          </p:nvPr>
        </p:nvSpPr>
        <p:spPr>
          <a:xfrm>
            <a:off x="6369451" y="1811340"/>
            <a:ext cx="5232000" cy="4711699"/>
          </a:xfrm>
        </p:spPr>
        <p:txBody>
          <a:bodyPr bIns="0"/>
          <a:lstStyle>
            <a:lvl1pPr>
              <a:defRPr sz="2665"/>
            </a:lvl1pPr>
            <a:lvl2pPr>
              <a:defRPr sz="2665"/>
            </a:lvl2pPr>
            <a:lvl3pPr>
              <a:defRPr sz="2665"/>
            </a:lvl3pPr>
            <a:lvl4pPr>
              <a:defRPr sz="2665"/>
            </a:lvl4pPr>
            <a:lvl5pPr>
              <a:defRPr sz="2665"/>
            </a:lvl5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80530" y="451005"/>
            <a:ext cx="7266516" cy="41305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0" tIns="0" rIns="0" bIns="0" numCol="1" anchor="b" anchorCtr="0" compatLnSpc="1"/>
          <a:lstStyle/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138259" y="2020569"/>
            <a:ext cx="8042063" cy="1644651"/>
          </a:xfrm>
        </p:spPr>
        <p:txBody>
          <a:bodyPr bIns="0"/>
          <a:lstStyle>
            <a:lvl1pPr marL="0" indent="0">
              <a:lnSpc>
                <a:spcPts val="4665"/>
              </a:lnSpc>
              <a:buFontTx/>
              <a:buNone/>
              <a:defRPr sz="3735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Quote style one, Arial 28pt size. Lorem ipsum Nunc viverra imperdiet enim. Fusce est. Vivamus a </a:t>
            </a:r>
            <a:r>
              <a:rPr lang="en-US" dirty="0" err="1"/>
              <a:t>tellus</a:t>
            </a:r>
            <a:r>
              <a:rPr lang="en-US" dirty="0"/>
              <a:t>. Habitant morbi tristique senectus et netus et malesuada fames ac turpis egestas. Proin pharetra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pede</a:t>
            </a:r>
            <a:r>
              <a:rPr lang="en-US" dirty="0"/>
              <a:t>. Mauris et orci.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8" name="Freeform 9"/>
          <p:cNvSpPr>
            <a:spLocks noEditPoints="1"/>
          </p:cNvSpPr>
          <p:nvPr userDrawn="1"/>
        </p:nvSpPr>
        <p:spPr bwMode="auto">
          <a:xfrm>
            <a:off x="893409" y="1828249"/>
            <a:ext cx="954616" cy="525463"/>
          </a:xfrm>
          <a:custGeom>
            <a:avLst/>
            <a:gdLst>
              <a:gd name="T0" fmla="*/ 75 w 203"/>
              <a:gd name="T1" fmla="*/ 106 h 188"/>
              <a:gd name="T2" fmla="*/ 75 w 203"/>
              <a:gd name="T3" fmla="*/ 188 h 188"/>
              <a:gd name="T4" fmla="*/ 0 w 203"/>
              <a:gd name="T5" fmla="*/ 188 h 188"/>
              <a:gd name="T6" fmla="*/ 0 w 203"/>
              <a:gd name="T7" fmla="*/ 123 h 188"/>
              <a:gd name="T8" fmla="*/ 13 w 203"/>
              <a:gd name="T9" fmla="*/ 48 h 188"/>
              <a:gd name="T10" fmla="*/ 65 w 203"/>
              <a:gd name="T11" fmla="*/ 0 h 188"/>
              <a:gd name="T12" fmla="*/ 82 w 203"/>
              <a:gd name="T13" fmla="*/ 28 h 188"/>
              <a:gd name="T14" fmla="*/ 50 w 203"/>
              <a:gd name="T15" fmla="*/ 54 h 188"/>
              <a:gd name="T16" fmla="*/ 39 w 203"/>
              <a:gd name="T17" fmla="*/ 106 h 188"/>
              <a:gd name="T18" fmla="*/ 75 w 203"/>
              <a:gd name="T19" fmla="*/ 106 h 188"/>
              <a:gd name="T20" fmla="*/ 197 w 203"/>
              <a:gd name="T21" fmla="*/ 106 h 188"/>
              <a:gd name="T22" fmla="*/ 197 w 203"/>
              <a:gd name="T23" fmla="*/ 188 h 188"/>
              <a:gd name="T24" fmla="*/ 121 w 203"/>
              <a:gd name="T25" fmla="*/ 188 h 188"/>
              <a:gd name="T26" fmla="*/ 121 w 203"/>
              <a:gd name="T27" fmla="*/ 123 h 188"/>
              <a:gd name="T28" fmla="*/ 134 w 203"/>
              <a:gd name="T29" fmla="*/ 48 h 188"/>
              <a:gd name="T30" fmla="*/ 186 w 203"/>
              <a:gd name="T31" fmla="*/ 0 h 188"/>
              <a:gd name="T32" fmla="*/ 203 w 203"/>
              <a:gd name="T33" fmla="*/ 28 h 188"/>
              <a:gd name="T34" fmla="*/ 171 w 203"/>
              <a:gd name="T35" fmla="*/ 54 h 188"/>
              <a:gd name="T36" fmla="*/ 160 w 203"/>
              <a:gd name="T37" fmla="*/ 106 h 188"/>
              <a:gd name="T38" fmla="*/ 197 w 203"/>
              <a:gd name="T39" fmla="*/ 106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03" h="188">
                <a:moveTo>
                  <a:pt x="75" y="106"/>
                </a:moveTo>
                <a:cubicBezTo>
                  <a:pt x="75" y="188"/>
                  <a:pt x="75" y="188"/>
                  <a:pt x="75" y="188"/>
                </a:cubicBezTo>
                <a:cubicBezTo>
                  <a:pt x="0" y="188"/>
                  <a:pt x="0" y="188"/>
                  <a:pt x="0" y="188"/>
                </a:cubicBezTo>
                <a:cubicBezTo>
                  <a:pt x="0" y="123"/>
                  <a:pt x="0" y="123"/>
                  <a:pt x="0" y="123"/>
                </a:cubicBezTo>
                <a:cubicBezTo>
                  <a:pt x="0" y="89"/>
                  <a:pt x="4" y="63"/>
                  <a:pt x="13" y="48"/>
                </a:cubicBezTo>
                <a:cubicBezTo>
                  <a:pt x="24" y="27"/>
                  <a:pt x="41" y="11"/>
                  <a:pt x="65" y="0"/>
                </a:cubicBezTo>
                <a:cubicBezTo>
                  <a:pt x="82" y="28"/>
                  <a:pt x="82" y="28"/>
                  <a:pt x="82" y="28"/>
                </a:cubicBezTo>
                <a:cubicBezTo>
                  <a:pt x="67" y="34"/>
                  <a:pt x="57" y="43"/>
                  <a:pt x="50" y="54"/>
                </a:cubicBezTo>
                <a:cubicBezTo>
                  <a:pt x="43" y="66"/>
                  <a:pt x="40" y="84"/>
                  <a:pt x="39" y="106"/>
                </a:cubicBezTo>
                <a:lnTo>
                  <a:pt x="75" y="106"/>
                </a:lnTo>
                <a:close/>
                <a:moveTo>
                  <a:pt x="197" y="106"/>
                </a:moveTo>
                <a:cubicBezTo>
                  <a:pt x="197" y="188"/>
                  <a:pt x="197" y="188"/>
                  <a:pt x="197" y="188"/>
                </a:cubicBezTo>
                <a:cubicBezTo>
                  <a:pt x="121" y="188"/>
                  <a:pt x="121" y="188"/>
                  <a:pt x="121" y="188"/>
                </a:cubicBezTo>
                <a:cubicBezTo>
                  <a:pt x="121" y="123"/>
                  <a:pt x="121" y="123"/>
                  <a:pt x="121" y="123"/>
                </a:cubicBezTo>
                <a:cubicBezTo>
                  <a:pt x="121" y="89"/>
                  <a:pt x="125" y="63"/>
                  <a:pt x="134" y="48"/>
                </a:cubicBezTo>
                <a:cubicBezTo>
                  <a:pt x="145" y="27"/>
                  <a:pt x="162" y="11"/>
                  <a:pt x="186" y="0"/>
                </a:cubicBezTo>
                <a:cubicBezTo>
                  <a:pt x="203" y="28"/>
                  <a:pt x="203" y="28"/>
                  <a:pt x="203" y="28"/>
                </a:cubicBezTo>
                <a:cubicBezTo>
                  <a:pt x="188" y="34"/>
                  <a:pt x="178" y="43"/>
                  <a:pt x="171" y="54"/>
                </a:cubicBezTo>
                <a:cubicBezTo>
                  <a:pt x="164" y="66"/>
                  <a:pt x="161" y="84"/>
                  <a:pt x="160" y="106"/>
                </a:cubicBezTo>
                <a:lnTo>
                  <a:pt x="197" y="10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GB" sz="2400" dirty="0"/>
          </a:p>
        </p:txBody>
      </p:sp>
      <p:sp>
        <p:nvSpPr>
          <p:cNvPr id="2" name="Rectangle 1"/>
          <p:cNvSpPr/>
          <p:nvPr userDrawn="1"/>
        </p:nvSpPr>
        <p:spPr>
          <a:xfrm>
            <a:off x="788701" y="153564"/>
            <a:ext cx="3232297" cy="9427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93410" y="379885"/>
            <a:ext cx="7266516" cy="41305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0" tIns="0" rIns="0" bIns="0" numCol="1" anchor="b" anchorCtr="0" compatLnSpc="1"/>
          <a:lstStyle>
            <a:lvl1pPr algn="l">
              <a:defRPr/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912" y="6766560"/>
            <a:ext cx="12239824" cy="122399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22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933" y="4114800"/>
            <a:ext cx="152401" cy="254812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23" name="Picture 2" descr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8093" y="762000"/>
            <a:ext cx="12192001" cy="52833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24" name="Picture 3" descr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5800" y="228600"/>
            <a:ext cx="1953768" cy="332232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9C43E-1900-401E-A797-3CA3E0067F69}" type="datetimeFigureOut">
              <a:rPr lang="en-GB" smtClean="0"/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42A23-1D09-4ACE-B9AA-314D42C0DBE9}" type="slidenum">
              <a:rPr lang="en-GB" smtClean="0"/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9C43E-1900-401E-A797-3CA3E0067F69}" type="datetimeFigureOut">
              <a:rPr lang="en-GB" smtClean="0"/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42A23-1D09-4ACE-B9AA-314D42C0DBE9}" type="slidenum">
              <a:rPr lang="en-GB" smtClean="0"/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9C43E-1900-401E-A797-3CA3E0067F69}" type="datetimeFigureOut">
              <a:rPr lang="en-GB" smtClean="0"/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42A23-1D09-4ACE-B9AA-314D42C0DBE9}" type="slidenum">
              <a:rPr lang="en-GB" smtClean="0"/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9C43E-1900-401E-A797-3CA3E0067F69}" type="datetimeFigureOut">
              <a:rPr lang="en-GB" smtClean="0"/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42A23-1D09-4ACE-B9AA-314D42C0DBE9}" type="slidenum">
              <a:rPr lang="en-GB" smtClean="0"/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9C43E-1900-401E-A797-3CA3E0067F69}" type="datetimeFigureOut">
              <a:rPr lang="en-GB" smtClean="0"/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42A23-1D09-4ACE-B9AA-314D42C0DBE9}" type="slidenum">
              <a:rPr lang="en-GB" smtClean="0"/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9C43E-1900-401E-A797-3CA3E0067F69}" type="datetimeFigureOut">
              <a:rPr lang="en-GB" smtClean="0"/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42A23-1D09-4ACE-B9AA-314D42C0DBE9}" type="slidenum">
              <a:rPr lang="en-GB" smtClean="0"/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9C43E-1900-401E-A797-3CA3E0067F69}" type="datetimeFigureOut">
              <a:rPr lang="en-GB" smtClean="0"/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42A23-1D09-4ACE-B9AA-314D42C0DBE9}" type="slidenum">
              <a:rPr lang="en-GB" smtClean="0"/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9C43E-1900-401E-A797-3CA3E0067F69}" type="datetimeFigureOut">
              <a:rPr lang="en-GB" smtClean="0"/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42A23-1D09-4ACE-B9AA-314D42C0DBE9}" type="slidenum">
              <a:rPr lang="en-GB" smtClean="0"/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9C43E-1900-401E-A797-3CA3E0067F69}" type="datetimeFigureOut">
              <a:rPr lang="en-GB" smtClean="0"/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42A23-1D09-4ACE-B9AA-314D42C0DBE9}" type="slidenum">
              <a:rPr lang="en-GB" smtClean="0"/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6.xml"/><Relationship Id="rId2" Type="http://schemas.openxmlformats.org/officeDocument/2006/relationships/tags" Target="../tags/tag3.xml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1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1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1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1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1.xml"/><Relationship Id="rId8" Type="http://schemas.openxmlformats.org/officeDocument/2006/relationships/image" Target="../media/image17.jpeg"/><Relationship Id="rId7" Type="http://schemas.openxmlformats.org/officeDocument/2006/relationships/image" Target="../media/image16.jpeg"/><Relationship Id="rId6" Type="http://schemas.openxmlformats.org/officeDocument/2006/relationships/image" Target="../media/image10.jpeg"/><Relationship Id="rId5" Type="http://schemas.openxmlformats.org/officeDocument/2006/relationships/image" Target="../media/image15.emf"/><Relationship Id="rId4" Type="http://schemas.openxmlformats.org/officeDocument/2006/relationships/image" Target="../media/image14.wmf"/><Relationship Id="rId3" Type="http://schemas.openxmlformats.org/officeDocument/2006/relationships/image" Target="../media/image13.wmf"/><Relationship Id="rId2" Type="http://schemas.openxmlformats.org/officeDocument/2006/relationships/image" Target="../media/image12.jpeg"/><Relationship Id="rId11" Type="http://schemas.openxmlformats.org/officeDocument/2006/relationships/notesSlide" Target="../notesSlides/notesSlide1.xml"/><Relationship Id="rId10" Type="http://schemas.openxmlformats.org/officeDocument/2006/relationships/slideLayout" Target="../slideLayouts/slideLayout6.xml"/><Relationship Id="rId1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0.jpeg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10.jpeg"/><Relationship Id="rId2" Type="http://schemas.openxmlformats.org/officeDocument/2006/relationships/image" Target="../media/image18.png"/><Relationship Id="rId1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1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27.jpeg"/><Relationship Id="rId8" Type="http://schemas.openxmlformats.org/officeDocument/2006/relationships/image" Target="../media/image26.jpeg"/><Relationship Id="rId7" Type="http://schemas.openxmlformats.org/officeDocument/2006/relationships/image" Target="../media/image25.jpeg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hyperlink" Target="http://www.constructingexcellence.org.uk/images/Grosvenor%20Gardens%20Case%20Study_Final.pdf" TargetMode="External"/><Relationship Id="rId3" Type="http://schemas.openxmlformats.org/officeDocument/2006/relationships/image" Target="../media/image22.jpeg"/><Relationship Id="rId24" Type="http://schemas.openxmlformats.org/officeDocument/2006/relationships/slideLayout" Target="../slideLayouts/slideLayout6.xml"/><Relationship Id="rId23" Type="http://schemas.openxmlformats.org/officeDocument/2006/relationships/tags" Target="../tags/tag2.xml"/><Relationship Id="rId22" Type="http://schemas.openxmlformats.org/officeDocument/2006/relationships/image" Target="../media/image10.jpeg"/><Relationship Id="rId21" Type="http://schemas.openxmlformats.org/officeDocument/2006/relationships/image" Target="../media/image39.jpeg"/><Relationship Id="rId20" Type="http://schemas.openxmlformats.org/officeDocument/2006/relationships/image" Target="../media/image38.jpeg"/><Relationship Id="rId2" Type="http://schemas.openxmlformats.org/officeDocument/2006/relationships/image" Target="../media/image21.jpeg"/><Relationship Id="rId19" Type="http://schemas.openxmlformats.org/officeDocument/2006/relationships/image" Target="../media/image37.jpeg"/><Relationship Id="rId18" Type="http://schemas.openxmlformats.org/officeDocument/2006/relationships/image" Target="../media/image36.jpeg"/><Relationship Id="rId17" Type="http://schemas.openxmlformats.org/officeDocument/2006/relationships/image" Target="../media/image35.jpeg"/><Relationship Id="rId16" Type="http://schemas.openxmlformats.org/officeDocument/2006/relationships/image" Target="../media/image34.jpeg"/><Relationship Id="rId15" Type="http://schemas.openxmlformats.org/officeDocument/2006/relationships/image" Target="../media/image33.jpeg"/><Relationship Id="rId14" Type="http://schemas.openxmlformats.org/officeDocument/2006/relationships/image" Target="../media/image32.jpeg"/><Relationship Id="rId13" Type="http://schemas.openxmlformats.org/officeDocument/2006/relationships/image" Target="../media/image31.jpeg"/><Relationship Id="rId12" Type="http://schemas.openxmlformats.org/officeDocument/2006/relationships/image" Target="../media/image30.jpeg"/><Relationship Id="rId11" Type="http://schemas.openxmlformats.org/officeDocument/2006/relationships/image" Target="../media/image29.jpeg"/><Relationship Id="rId10" Type="http://schemas.openxmlformats.org/officeDocument/2006/relationships/image" Target="../media/image28.jpeg"/><Relationship Id="rId1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650260" y="1860699"/>
            <a:ext cx="8868884" cy="44615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GB" sz="4000" b="1" dirty="0">
                <a:solidFill>
                  <a:srgbClr val="92B7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2024 Awards Launch</a:t>
            </a:r>
            <a:endParaRPr lang="en-US" altLang="en-GB" sz="4000" b="1" dirty="0">
              <a:solidFill>
                <a:srgbClr val="92B7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en-US" altLang="en-GB" sz="3600" b="1" dirty="0">
                <a:solidFill>
                  <a:srgbClr val="92B7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Mott Macdonald Offices, Birmingham</a:t>
            </a:r>
            <a:endParaRPr lang="en-US" altLang="en-GB" sz="3600" b="1" dirty="0">
              <a:solidFill>
                <a:srgbClr val="92B7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ctr"/>
            <a:endParaRPr lang="en-US" altLang="en-GB" sz="2400" b="1" dirty="0">
              <a:solidFill>
                <a:srgbClr val="7030A0"/>
              </a:solidFill>
              <a:latin typeface="Calibri Light" panose="020F0302020204030204" pitchFamily="34" charset="0"/>
            </a:endParaRPr>
          </a:p>
          <a:p>
            <a:pPr algn="ctr"/>
            <a:r>
              <a:rPr lang="en-US" altLang="en-GB" sz="2400" b="1" dirty="0">
                <a:solidFill>
                  <a:srgbClr val="7030A0"/>
                </a:solidFill>
                <a:latin typeface="Calibri Light" panose="020F0302020204030204" pitchFamily="34" charset="0"/>
              </a:rPr>
              <a:t>Tuesday 26th September 2023</a:t>
            </a:r>
            <a:endParaRPr lang="en-US" altLang="en-GB" sz="2400" b="1" dirty="0">
              <a:solidFill>
                <a:srgbClr val="7030A0"/>
              </a:solidFill>
              <a:latin typeface="Calibri Light" panose="020F0302020204030204" pitchFamily="34" charset="0"/>
            </a:endParaRPr>
          </a:p>
          <a:p>
            <a:pPr algn="ctr"/>
            <a:endParaRPr lang="en-GB" sz="2400" b="1" dirty="0">
              <a:solidFill>
                <a:srgbClr val="7030A0"/>
              </a:solidFill>
              <a:latin typeface="Calibri Light" panose="020F0302020204030204" pitchFamily="34" charset="0"/>
            </a:endParaRPr>
          </a:p>
          <a:p>
            <a:pPr algn="ctr"/>
            <a:r>
              <a:rPr lang="en-GB" sz="2400" b="1" dirty="0">
                <a:solidFill>
                  <a:srgbClr val="7030A0"/>
                </a:solidFill>
                <a:latin typeface="Calibri Light" panose="020F0302020204030204" pitchFamily="34" charset="0"/>
              </a:rPr>
              <a:t>Presentation by Andrew Carpenter, Chief Executive</a:t>
            </a:r>
            <a:endParaRPr lang="en-GB" sz="2400" b="1" dirty="0">
              <a:solidFill>
                <a:srgbClr val="7030A0"/>
              </a:solidFill>
              <a:latin typeface="Calibri Light" panose="020F0302020204030204" pitchFamily="34" charset="0"/>
            </a:endParaRPr>
          </a:p>
          <a:p>
            <a:pPr algn="ctr"/>
            <a:r>
              <a:rPr lang="en-GB" sz="2400" b="1" dirty="0">
                <a:solidFill>
                  <a:srgbClr val="7030A0"/>
                </a:solidFill>
                <a:latin typeface="Calibri Light" panose="020F0302020204030204" pitchFamily="34" charset="0"/>
              </a:rPr>
              <a:t>Constructing Excellence Midlands</a:t>
            </a:r>
            <a:endParaRPr lang="en-GB" sz="2400" b="1" dirty="0">
              <a:solidFill>
                <a:srgbClr val="7030A0"/>
              </a:solidFill>
              <a:latin typeface="Calibri Light" panose="020F0302020204030204" pitchFamily="34" charset="0"/>
            </a:endParaRPr>
          </a:p>
          <a:p>
            <a:pPr algn="ctr"/>
            <a:endParaRPr lang="en-GB" sz="2400" b="1" dirty="0">
              <a:solidFill>
                <a:srgbClr val="7030A0"/>
              </a:solidFill>
              <a:latin typeface="Calibri Light" panose="020F0302020204030204" pitchFamily="34" charset="0"/>
            </a:endParaRPr>
          </a:p>
          <a:p>
            <a:pPr algn="ctr"/>
            <a:endParaRPr lang="en-GB" sz="2400" b="1" dirty="0">
              <a:solidFill>
                <a:srgbClr val="7030A0"/>
              </a:solidFill>
              <a:latin typeface="Calibri Light" panose="020F0302020204030204" pitchFamily="34" charset="0"/>
            </a:endParaRPr>
          </a:p>
          <a:p>
            <a:pPr algn="ctr"/>
            <a:endParaRPr lang="en-GB" sz="4000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2305" y="50997"/>
            <a:ext cx="3599695" cy="107899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65906" y="6419602"/>
            <a:ext cx="2551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          </a:t>
            </a:r>
            <a:r>
              <a:rPr lang="en-GB" b="1" dirty="0">
                <a:solidFill>
                  <a:srgbClr val="002060"/>
                </a:solidFill>
              </a:rPr>
              <a:t>@cemidlands</a:t>
            </a:r>
            <a:endParaRPr lang="en-GB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59478" y="6437671"/>
            <a:ext cx="2831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2060"/>
                </a:solidFill>
              </a:rPr>
              <a:t>W: cemidlands.org</a:t>
            </a:r>
            <a:endParaRPr lang="en-GB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67955" y="6437671"/>
            <a:ext cx="2831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2060"/>
                </a:solidFill>
              </a:rPr>
              <a:t>E:info@cemidlands.org</a:t>
            </a:r>
            <a:endParaRPr lang="en-GB" b="1" dirty="0">
              <a:solidFill>
                <a:srgbClr val="002060"/>
              </a:solidFill>
            </a:endParaRPr>
          </a:p>
        </p:txBody>
      </p:sp>
      <p:pic>
        <p:nvPicPr>
          <p:cNvPr id="9" name="Picture 8" descr="A picture containing clipart&#10;&#10;Description generated with high confidenc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800" y="6419603"/>
            <a:ext cx="367660" cy="3365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AutoShape 2"/>
          <p:cNvSpPr>
            <a:spLocks noChangeAspect="1" noChangeArrowheads="1" noTextEdit="1"/>
          </p:cNvSpPr>
          <p:nvPr/>
        </p:nvSpPr>
        <p:spPr bwMode="auto">
          <a:xfrm>
            <a:off x="1774825" y="1594535"/>
            <a:ext cx="8724900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2548442" y="934135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400">
                <a:solidFill>
                  <a:srgbClr val="222268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000">
                <a:solidFill>
                  <a:srgbClr val="222268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>
                <a:solidFill>
                  <a:srgbClr val="222268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600">
                <a:solidFill>
                  <a:srgbClr val="222268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600">
                <a:solidFill>
                  <a:srgbClr val="222268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22268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22268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22268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22268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1800" dirty="0">
              <a:solidFill>
                <a:schemeClr val="tx1"/>
              </a:solidFill>
            </a:endParaRP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2369054" y="934135"/>
            <a:ext cx="18473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400">
                <a:solidFill>
                  <a:srgbClr val="222268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000">
                <a:solidFill>
                  <a:srgbClr val="222268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>
                <a:solidFill>
                  <a:srgbClr val="222268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600">
                <a:solidFill>
                  <a:srgbClr val="222268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600">
                <a:solidFill>
                  <a:srgbClr val="222268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22268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22268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22268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22268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1800" dirty="0">
              <a:solidFill>
                <a:schemeClr val="tx1"/>
              </a:solidFill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2548442" y="934135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400">
                <a:solidFill>
                  <a:srgbClr val="222268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000">
                <a:solidFill>
                  <a:srgbClr val="222268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>
                <a:solidFill>
                  <a:srgbClr val="222268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600">
                <a:solidFill>
                  <a:srgbClr val="222268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600">
                <a:solidFill>
                  <a:srgbClr val="222268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22268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22268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22268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22268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1800" dirty="0">
              <a:solidFill>
                <a:schemeClr val="tx1"/>
              </a:solidFill>
            </a:endParaRP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2369054" y="934135"/>
            <a:ext cx="18473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400">
                <a:solidFill>
                  <a:srgbClr val="222268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000">
                <a:solidFill>
                  <a:srgbClr val="222268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>
                <a:solidFill>
                  <a:srgbClr val="222268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600">
                <a:solidFill>
                  <a:srgbClr val="222268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600">
                <a:solidFill>
                  <a:srgbClr val="222268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22268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22268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22268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22268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1800" dirty="0">
              <a:solidFill>
                <a:schemeClr val="tx1"/>
              </a:solidFill>
            </a:endParaRP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2548442" y="934135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400">
                <a:solidFill>
                  <a:srgbClr val="222268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000">
                <a:solidFill>
                  <a:srgbClr val="222268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>
                <a:solidFill>
                  <a:srgbClr val="222268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600">
                <a:solidFill>
                  <a:srgbClr val="222268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600">
                <a:solidFill>
                  <a:srgbClr val="222268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22268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22268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22268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22268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1800" dirty="0">
              <a:solidFill>
                <a:schemeClr val="tx1"/>
              </a:solidFill>
            </a:endParaRP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2369054" y="934135"/>
            <a:ext cx="18473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400">
                <a:solidFill>
                  <a:srgbClr val="222268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000">
                <a:solidFill>
                  <a:srgbClr val="222268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>
                <a:solidFill>
                  <a:srgbClr val="222268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600">
                <a:solidFill>
                  <a:srgbClr val="222268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600">
                <a:solidFill>
                  <a:srgbClr val="222268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22268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22268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22268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22268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1800" dirty="0">
              <a:solidFill>
                <a:schemeClr val="tx1"/>
              </a:solidFill>
            </a:endParaRPr>
          </a:p>
        </p:txBody>
      </p:sp>
      <p:sp>
        <p:nvSpPr>
          <p:cNvPr id="36873" name="Rectangle 9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en-US" sz="3200" b="1" dirty="0"/>
              <a:t>Demonstration projects </a:t>
            </a:r>
            <a:br>
              <a:rPr lang="en-GB" altLang="en-US" sz="3200" b="1" dirty="0"/>
            </a:br>
            <a:r>
              <a:rPr lang="en-GB" altLang="en-US" sz="3200" b="1" dirty="0"/>
              <a:t>out-perform the rest of the industry</a:t>
            </a:r>
            <a:endParaRPr lang="en-GB" altLang="en-US" sz="3200" b="1" dirty="0"/>
          </a:p>
        </p:txBody>
      </p:sp>
      <p:sp>
        <p:nvSpPr>
          <p:cNvPr id="36880" name="Line 16"/>
          <p:cNvSpPr>
            <a:spLocks noChangeShapeType="1"/>
          </p:cNvSpPr>
          <p:nvPr/>
        </p:nvSpPr>
        <p:spPr bwMode="auto">
          <a:xfrm>
            <a:off x="3216276" y="4380599"/>
            <a:ext cx="6500813" cy="1587"/>
          </a:xfrm>
          <a:prstGeom prst="line">
            <a:avLst/>
          </a:prstGeom>
          <a:noFill/>
          <a:ln w="0">
            <a:solidFill>
              <a:srgbClr val="FFFF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36881" name="Line 17"/>
          <p:cNvSpPr>
            <a:spLocks noChangeShapeType="1"/>
          </p:cNvSpPr>
          <p:nvPr/>
        </p:nvSpPr>
        <p:spPr bwMode="auto">
          <a:xfrm>
            <a:off x="3216276" y="4061510"/>
            <a:ext cx="6500813" cy="1588"/>
          </a:xfrm>
          <a:prstGeom prst="line">
            <a:avLst/>
          </a:prstGeom>
          <a:noFill/>
          <a:ln w="0">
            <a:solidFill>
              <a:srgbClr val="FFFF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36883" name="Line 19"/>
          <p:cNvSpPr>
            <a:spLocks noChangeShapeType="1"/>
          </p:cNvSpPr>
          <p:nvPr/>
        </p:nvSpPr>
        <p:spPr bwMode="auto">
          <a:xfrm>
            <a:off x="3216276" y="3432860"/>
            <a:ext cx="6500813" cy="1588"/>
          </a:xfrm>
          <a:prstGeom prst="line">
            <a:avLst/>
          </a:prstGeom>
          <a:noFill/>
          <a:ln w="0">
            <a:solidFill>
              <a:srgbClr val="FFFF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36962" name="Rectangle 98"/>
          <p:cNvSpPr>
            <a:spLocks noChangeArrowheads="1"/>
          </p:cNvSpPr>
          <p:nvPr/>
        </p:nvSpPr>
        <p:spPr bwMode="auto">
          <a:xfrm>
            <a:off x="6987078" y="1673724"/>
            <a:ext cx="322203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400">
                <a:solidFill>
                  <a:srgbClr val="222268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000">
                <a:solidFill>
                  <a:srgbClr val="222268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>
                <a:solidFill>
                  <a:srgbClr val="222268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600">
                <a:solidFill>
                  <a:srgbClr val="222268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600">
                <a:solidFill>
                  <a:srgbClr val="222268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22268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22268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22268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22268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 dirty="0">
                <a:solidFill>
                  <a:srgbClr val="7030A0"/>
                </a:solidFill>
              </a:rPr>
              <a:t>2Pan-industry performance = 100</a:t>
            </a:r>
            <a:endParaRPr lang="en-GB" altLang="en-US" sz="4000" dirty="0">
              <a:solidFill>
                <a:srgbClr val="7030A0"/>
              </a:solidFill>
            </a:endParaRPr>
          </a:p>
        </p:txBody>
      </p:sp>
      <p:sp>
        <p:nvSpPr>
          <p:cNvPr id="36963" name="Rectangle 99"/>
          <p:cNvSpPr>
            <a:spLocks noChangeArrowheads="1"/>
          </p:cNvSpPr>
          <p:nvPr/>
        </p:nvSpPr>
        <p:spPr bwMode="auto">
          <a:xfrm>
            <a:off x="3429001" y="3264586"/>
            <a:ext cx="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400">
                <a:solidFill>
                  <a:srgbClr val="222268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000">
                <a:solidFill>
                  <a:srgbClr val="222268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>
                <a:solidFill>
                  <a:srgbClr val="222268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600">
                <a:solidFill>
                  <a:srgbClr val="222268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600">
                <a:solidFill>
                  <a:srgbClr val="222268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22268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22268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22268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22268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 dirty="0">
              <a:solidFill>
                <a:schemeClr val="tx1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710221" y="1522199"/>
            <a:ext cx="9871835" cy="2744269"/>
            <a:chOff x="1710221" y="1608346"/>
            <a:chExt cx="9871835" cy="2352841"/>
          </a:xfrm>
        </p:grpSpPr>
        <p:sp>
          <p:nvSpPr>
            <p:cNvPr id="161" name="Rectangle 22"/>
            <p:cNvSpPr>
              <a:spLocks noChangeArrowheads="1"/>
            </p:cNvSpPr>
            <p:nvPr/>
          </p:nvSpPr>
          <p:spPr bwMode="auto">
            <a:xfrm>
              <a:off x="2075161" y="1684277"/>
              <a:ext cx="9506895" cy="2193925"/>
            </a:xfrm>
            <a:prstGeom prst="rect">
              <a:avLst/>
            </a:prstGeom>
            <a:noFill/>
            <a:ln w="9525">
              <a:solidFill>
                <a:srgbClr val="000066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2400">
                  <a:solidFill>
                    <a:srgbClr val="222268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000">
                  <a:solidFill>
                    <a:srgbClr val="222268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>
                  <a:solidFill>
                    <a:srgbClr val="222268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1600">
                  <a:solidFill>
                    <a:srgbClr val="222268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1600">
                  <a:solidFill>
                    <a:srgbClr val="222268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222268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222268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222268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222268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GB" altLang="en-US" sz="1800" dirty="0">
                <a:solidFill>
                  <a:schemeClr val="tx1"/>
                </a:solidFill>
              </a:endParaRPr>
            </a:p>
          </p:txBody>
        </p:sp>
        <p:grpSp>
          <p:nvGrpSpPr>
            <p:cNvPr id="162" name="Group 161"/>
            <p:cNvGrpSpPr/>
            <p:nvPr/>
          </p:nvGrpSpPr>
          <p:grpSpPr>
            <a:xfrm>
              <a:off x="1710221" y="1608346"/>
              <a:ext cx="372738" cy="2352841"/>
              <a:chOff x="2941638" y="2052988"/>
              <a:chExt cx="254878" cy="2352841"/>
            </a:xfrm>
          </p:grpSpPr>
          <p:sp>
            <p:nvSpPr>
              <p:cNvPr id="163" name="Rectangle 71"/>
              <p:cNvSpPr>
                <a:spLocks noChangeArrowheads="1"/>
              </p:cNvSpPr>
              <p:nvPr/>
            </p:nvSpPr>
            <p:spPr bwMode="auto">
              <a:xfrm>
                <a:off x="3003550" y="3911600"/>
                <a:ext cx="169918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rgbClr val="222268"/>
                    </a:solidFill>
                    <a:latin typeface="Arial" panose="020B0604020202020204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rgbClr val="222268"/>
                    </a:solidFill>
                    <a:latin typeface="Arial" panose="020B0604020202020204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>
                    <a:solidFill>
                      <a:srgbClr val="222268"/>
                    </a:solidFill>
                    <a:latin typeface="Arial" panose="020B0604020202020204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1600">
                    <a:solidFill>
                      <a:srgbClr val="222268"/>
                    </a:solidFill>
                    <a:latin typeface="Arial" panose="020B0604020202020204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1600">
                    <a:solidFill>
                      <a:srgbClr val="222268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222268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222268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222268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222268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sz="1200" dirty="0">
                    <a:solidFill>
                      <a:srgbClr val="000066"/>
                    </a:solidFill>
                  </a:rPr>
                  <a:t>50</a:t>
                </a:r>
                <a:endParaRPr lang="en-GB" altLang="en-US" sz="1200" dirty="0">
                  <a:solidFill>
                    <a:srgbClr val="000066"/>
                  </a:solidFill>
                </a:endParaRPr>
              </a:p>
            </p:txBody>
          </p:sp>
          <p:grpSp>
            <p:nvGrpSpPr>
              <p:cNvPr id="164" name="Group 163"/>
              <p:cNvGrpSpPr/>
              <p:nvPr/>
            </p:nvGrpSpPr>
            <p:grpSpPr>
              <a:xfrm>
                <a:off x="2941638" y="2052988"/>
                <a:ext cx="254878" cy="2352841"/>
                <a:chOff x="2941638" y="2052988"/>
                <a:chExt cx="254878" cy="2352841"/>
              </a:xfrm>
            </p:grpSpPr>
            <p:sp>
              <p:nvSpPr>
                <p:cNvPr id="165" name="Rectangle 70"/>
                <p:cNvSpPr>
                  <a:spLocks noChangeArrowheads="1"/>
                </p:cNvSpPr>
                <p:nvPr/>
              </p:nvSpPr>
              <p:spPr bwMode="auto">
                <a:xfrm>
                  <a:off x="3065463" y="4221163"/>
                  <a:ext cx="84960" cy="1846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rgbClr val="222268"/>
                      </a:solidFill>
                      <a:latin typeface="Arial" panose="020B0604020202020204" pitchFamily="34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rgbClr val="222268"/>
                      </a:solidFill>
                      <a:latin typeface="Arial" panose="020B0604020202020204" pitchFamily="34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>
                      <a:solidFill>
                        <a:srgbClr val="222268"/>
                      </a:solidFill>
                      <a:latin typeface="Arial" panose="020B0604020202020204" pitchFamily="34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1600">
                      <a:solidFill>
                        <a:srgbClr val="222268"/>
                      </a:solidFill>
                      <a:latin typeface="Arial" panose="020B0604020202020204" pitchFamily="34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1600">
                      <a:solidFill>
                        <a:srgbClr val="222268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222268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222268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222268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222268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GB" altLang="en-US" sz="1200" dirty="0">
                      <a:solidFill>
                        <a:srgbClr val="000066"/>
                      </a:solidFill>
                    </a:rPr>
                    <a:t>0</a:t>
                  </a:r>
                  <a:endParaRPr lang="en-GB" altLang="en-US" sz="1200" dirty="0">
                    <a:solidFill>
                      <a:srgbClr val="000066"/>
                    </a:solidFill>
                  </a:endParaRPr>
                </a:p>
              </p:txBody>
            </p:sp>
            <p:sp>
              <p:nvSpPr>
                <p:cNvPr id="166" name="Rectangle 72"/>
                <p:cNvSpPr>
                  <a:spLocks noChangeArrowheads="1"/>
                </p:cNvSpPr>
                <p:nvPr/>
              </p:nvSpPr>
              <p:spPr bwMode="auto">
                <a:xfrm>
                  <a:off x="2941638" y="3618263"/>
                  <a:ext cx="254878" cy="1846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rgbClr val="222268"/>
                      </a:solidFill>
                      <a:latin typeface="Arial" panose="020B0604020202020204" pitchFamily="34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rgbClr val="222268"/>
                      </a:solidFill>
                      <a:latin typeface="Arial" panose="020B0604020202020204" pitchFamily="34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>
                      <a:solidFill>
                        <a:srgbClr val="222268"/>
                      </a:solidFill>
                      <a:latin typeface="Arial" panose="020B0604020202020204" pitchFamily="34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1600">
                      <a:solidFill>
                        <a:srgbClr val="222268"/>
                      </a:solidFill>
                      <a:latin typeface="Arial" panose="020B0604020202020204" pitchFamily="34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1600">
                      <a:solidFill>
                        <a:srgbClr val="222268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222268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222268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222268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222268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GB" altLang="en-US" sz="1200" dirty="0">
                      <a:solidFill>
                        <a:srgbClr val="000066"/>
                      </a:solidFill>
                    </a:rPr>
                    <a:t>100</a:t>
                  </a:r>
                  <a:endParaRPr lang="en-GB" altLang="en-US" sz="1200" dirty="0">
                    <a:solidFill>
                      <a:srgbClr val="000066"/>
                    </a:solidFill>
                  </a:endParaRPr>
                </a:p>
              </p:txBody>
            </p:sp>
            <p:sp>
              <p:nvSpPr>
                <p:cNvPr id="167" name="Rectangle 73"/>
                <p:cNvSpPr>
                  <a:spLocks noChangeArrowheads="1"/>
                </p:cNvSpPr>
                <p:nvPr/>
              </p:nvSpPr>
              <p:spPr bwMode="auto">
                <a:xfrm>
                  <a:off x="2941638" y="3308700"/>
                  <a:ext cx="254878" cy="1846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rgbClr val="222268"/>
                      </a:solidFill>
                      <a:latin typeface="Arial" panose="020B0604020202020204" pitchFamily="34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rgbClr val="222268"/>
                      </a:solidFill>
                      <a:latin typeface="Arial" panose="020B0604020202020204" pitchFamily="34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>
                      <a:solidFill>
                        <a:srgbClr val="222268"/>
                      </a:solidFill>
                      <a:latin typeface="Arial" panose="020B0604020202020204" pitchFamily="34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1600">
                      <a:solidFill>
                        <a:srgbClr val="222268"/>
                      </a:solidFill>
                      <a:latin typeface="Arial" panose="020B0604020202020204" pitchFamily="34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1600">
                      <a:solidFill>
                        <a:srgbClr val="222268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222268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222268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222268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222268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GB" altLang="en-US" sz="1200" dirty="0">
                      <a:solidFill>
                        <a:srgbClr val="000066"/>
                      </a:solidFill>
                    </a:rPr>
                    <a:t>150</a:t>
                  </a:r>
                  <a:endParaRPr lang="en-GB" altLang="en-US" sz="1200" dirty="0">
                    <a:solidFill>
                      <a:srgbClr val="000066"/>
                    </a:solidFill>
                  </a:endParaRPr>
                </a:p>
              </p:txBody>
            </p:sp>
            <p:sp>
              <p:nvSpPr>
                <p:cNvPr id="168" name="Rectangle 74"/>
                <p:cNvSpPr>
                  <a:spLocks noChangeArrowheads="1"/>
                </p:cNvSpPr>
                <p:nvPr/>
              </p:nvSpPr>
              <p:spPr bwMode="auto">
                <a:xfrm>
                  <a:off x="2941638" y="2991200"/>
                  <a:ext cx="254878" cy="1846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rgbClr val="222268"/>
                      </a:solidFill>
                      <a:latin typeface="Arial" panose="020B0604020202020204" pitchFamily="34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rgbClr val="222268"/>
                      </a:solidFill>
                      <a:latin typeface="Arial" panose="020B0604020202020204" pitchFamily="34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>
                      <a:solidFill>
                        <a:srgbClr val="222268"/>
                      </a:solidFill>
                      <a:latin typeface="Arial" panose="020B0604020202020204" pitchFamily="34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1600">
                      <a:solidFill>
                        <a:srgbClr val="222268"/>
                      </a:solidFill>
                      <a:latin typeface="Arial" panose="020B0604020202020204" pitchFamily="34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1600">
                      <a:solidFill>
                        <a:srgbClr val="222268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222268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222268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222268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222268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GB" altLang="en-US" sz="1200" dirty="0">
                      <a:solidFill>
                        <a:srgbClr val="000066"/>
                      </a:solidFill>
                    </a:rPr>
                    <a:t>200</a:t>
                  </a:r>
                  <a:endParaRPr lang="en-GB" altLang="en-US" sz="1200" dirty="0">
                    <a:solidFill>
                      <a:srgbClr val="000066"/>
                    </a:solidFill>
                  </a:endParaRPr>
                </a:p>
              </p:txBody>
            </p:sp>
            <p:sp>
              <p:nvSpPr>
                <p:cNvPr id="169" name="Rectangle 75"/>
                <p:cNvSpPr>
                  <a:spLocks noChangeArrowheads="1"/>
                </p:cNvSpPr>
                <p:nvPr/>
              </p:nvSpPr>
              <p:spPr bwMode="auto">
                <a:xfrm>
                  <a:off x="2941638" y="2681638"/>
                  <a:ext cx="254878" cy="1846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rgbClr val="222268"/>
                      </a:solidFill>
                      <a:latin typeface="Arial" panose="020B0604020202020204" pitchFamily="34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rgbClr val="222268"/>
                      </a:solidFill>
                      <a:latin typeface="Arial" panose="020B0604020202020204" pitchFamily="34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>
                      <a:solidFill>
                        <a:srgbClr val="222268"/>
                      </a:solidFill>
                      <a:latin typeface="Arial" panose="020B0604020202020204" pitchFamily="34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1600">
                      <a:solidFill>
                        <a:srgbClr val="222268"/>
                      </a:solidFill>
                      <a:latin typeface="Arial" panose="020B0604020202020204" pitchFamily="34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1600">
                      <a:solidFill>
                        <a:srgbClr val="222268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222268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222268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222268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222268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GB" altLang="en-US" sz="1200" dirty="0">
                      <a:solidFill>
                        <a:srgbClr val="000066"/>
                      </a:solidFill>
                    </a:rPr>
                    <a:t>250</a:t>
                  </a:r>
                  <a:endParaRPr lang="en-GB" altLang="en-US" sz="1200" dirty="0">
                    <a:solidFill>
                      <a:srgbClr val="000066"/>
                    </a:solidFill>
                  </a:endParaRPr>
                </a:p>
              </p:txBody>
            </p:sp>
            <p:sp>
              <p:nvSpPr>
                <p:cNvPr id="170" name="Rectangle 76"/>
                <p:cNvSpPr>
                  <a:spLocks noChangeArrowheads="1"/>
                </p:cNvSpPr>
                <p:nvPr/>
              </p:nvSpPr>
              <p:spPr bwMode="auto">
                <a:xfrm>
                  <a:off x="2941638" y="2362550"/>
                  <a:ext cx="254878" cy="1846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rgbClr val="222268"/>
                      </a:solidFill>
                      <a:latin typeface="Arial" panose="020B0604020202020204" pitchFamily="34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rgbClr val="222268"/>
                      </a:solidFill>
                      <a:latin typeface="Arial" panose="020B0604020202020204" pitchFamily="34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>
                      <a:solidFill>
                        <a:srgbClr val="222268"/>
                      </a:solidFill>
                      <a:latin typeface="Arial" panose="020B0604020202020204" pitchFamily="34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1600">
                      <a:solidFill>
                        <a:srgbClr val="222268"/>
                      </a:solidFill>
                      <a:latin typeface="Arial" panose="020B0604020202020204" pitchFamily="34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1600">
                      <a:solidFill>
                        <a:srgbClr val="222268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222268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222268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222268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222268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GB" altLang="en-US" sz="1200" dirty="0">
                      <a:solidFill>
                        <a:srgbClr val="000066"/>
                      </a:solidFill>
                    </a:rPr>
                    <a:t>300</a:t>
                  </a:r>
                  <a:endParaRPr lang="en-GB" altLang="en-US" sz="1200" dirty="0">
                    <a:solidFill>
                      <a:srgbClr val="000066"/>
                    </a:solidFill>
                  </a:endParaRPr>
                </a:p>
              </p:txBody>
            </p:sp>
            <p:sp>
              <p:nvSpPr>
                <p:cNvPr id="171" name="Rectangle 77"/>
                <p:cNvSpPr>
                  <a:spLocks noChangeArrowheads="1"/>
                </p:cNvSpPr>
                <p:nvPr/>
              </p:nvSpPr>
              <p:spPr bwMode="auto">
                <a:xfrm>
                  <a:off x="2941638" y="2052988"/>
                  <a:ext cx="254878" cy="1846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rgbClr val="222268"/>
                      </a:solidFill>
                      <a:latin typeface="Arial" panose="020B0604020202020204" pitchFamily="34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rgbClr val="222268"/>
                      </a:solidFill>
                      <a:latin typeface="Arial" panose="020B0604020202020204" pitchFamily="34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>
                      <a:solidFill>
                        <a:srgbClr val="222268"/>
                      </a:solidFill>
                      <a:latin typeface="Arial" panose="020B0604020202020204" pitchFamily="34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1600">
                      <a:solidFill>
                        <a:srgbClr val="222268"/>
                      </a:solidFill>
                      <a:latin typeface="Arial" panose="020B0604020202020204" pitchFamily="34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1600">
                      <a:solidFill>
                        <a:srgbClr val="222268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222268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222268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222268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222268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GB" altLang="en-US" sz="1200" dirty="0">
                      <a:solidFill>
                        <a:srgbClr val="000066"/>
                      </a:solidFill>
                    </a:rPr>
                    <a:t>350</a:t>
                  </a:r>
                  <a:endParaRPr lang="en-GB" altLang="en-US" sz="1200" dirty="0">
                    <a:solidFill>
                      <a:srgbClr val="000066"/>
                    </a:solidFill>
                  </a:endParaRPr>
                </a:p>
              </p:txBody>
            </p:sp>
          </p:grpSp>
        </p:grpSp>
      </p:grpSp>
      <p:grpSp>
        <p:nvGrpSpPr>
          <p:cNvPr id="136" name="Group 135"/>
          <p:cNvGrpSpPr/>
          <p:nvPr/>
        </p:nvGrpSpPr>
        <p:grpSpPr>
          <a:xfrm>
            <a:off x="2086689" y="1303467"/>
            <a:ext cx="9506896" cy="2867696"/>
            <a:chOff x="1035369" y="1102258"/>
            <a:chExt cx="6500813" cy="2458663"/>
          </a:xfrm>
        </p:grpSpPr>
        <p:sp>
          <p:nvSpPr>
            <p:cNvPr id="137" name="Text Box 14"/>
            <p:cNvSpPr txBox="1">
              <a:spLocks noChangeArrowheads="1"/>
            </p:cNvSpPr>
            <p:nvPr/>
          </p:nvSpPr>
          <p:spPr bwMode="auto">
            <a:xfrm>
              <a:off x="3290691" y="1102258"/>
              <a:ext cx="60820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2400">
                  <a:solidFill>
                    <a:srgbClr val="222268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000">
                  <a:solidFill>
                    <a:srgbClr val="222268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>
                  <a:solidFill>
                    <a:srgbClr val="222268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1600">
                  <a:solidFill>
                    <a:srgbClr val="222268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1600">
                  <a:solidFill>
                    <a:srgbClr val="222268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222268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222268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222268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222268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200" dirty="0">
                  <a:solidFill>
                    <a:srgbClr val="000066"/>
                  </a:solidFill>
                </a:rPr>
                <a:t>770</a:t>
              </a:r>
              <a:endParaRPr lang="en-GB" altLang="en-US" sz="1200" dirty="0">
                <a:solidFill>
                  <a:srgbClr val="000066"/>
                </a:solidFill>
              </a:endParaRPr>
            </a:p>
          </p:txBody>
        </p:sp>
        <p:grpSp>
          <p:nvGrpSpPr>
            <p:cNvPr id="138" name="Group 137"/>
            <p:cNvGrpSpPr/>
            <p:nvPr/>
          </p:nvGrpSpPr>
          <p:grpSpPr>
            <a:xfrm>
              <a:off x="1035369" y="1351120"/>
              <a:ext cx="6500813" cy="2209801"/>
              <a:chOff x="3216276" y="2089150"/>
              <a:chExt cx="6500813" cy="2209801"/>
            </a:xfrm>
          </p:grpSpPr>
          <p:sp>
            <p:nvSpPr>
              <p:cNvPr id="139" name="Rectangle 15"/>
              <p:cNvSpPr>
                <a:spLocks noChangeArrowheads="1"/>
              </p:cNvSpPr>
              <p:nvPr/>
            </p:nvSpPr>
            <p:spPr bwMode="auto">
              <a:xfrm>
                <a:off x="3216276" y="2098676"/>
                <a:ext cx="6500813" cy="2193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rgbClr val="222268"/>
                    </a:solidFill>
                    <a:latin typeface="Arial" panose="020B0604020202020204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rgbClr val="222268"/>
                    </a:solidFill>
                    <a:latin typeface="Arial" panose="020B0604020202020204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>
                    <a:solidFill>
                      <a:srgbClr val="222268"/>
                    </a:solidFill>
                    <a:latin typeface="Arial" panose="020B0604020202020204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1600">
                    <a:solidFill>
                      <a:srgbClr val="222268"/>
                    </a:solidFill>
                    <a:latin typeface="Arial" panose="020B0604020202020204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1600">
                    <a:solidFill>
                      <a:srgbClr val="222268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222268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222268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222268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222268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40" name="Group 139"/>
              <p:cNvGrpSpPr/>
              <p:nvPr/>
            </p:nvGrpSpPr>
            <p:grpSpPr>
              <a:xfrm>
                <a:off x="3221729" y="2089150"/>
                <a:ext cx="6481762" cy="2209801"/>
                <a:chOff x="3221729" y="2089150"/>
                <a:chExt cx="6481762" cy="2209801"/>
              </a:xfrm>
            </p:grpSpPr>
            <p:sp>
              <p:nvSpPr>
                <p:cNvPr id="141" name="Rectangle 23"/>
                <p:cNvSpPr>
                  <a:spLocks noChangeArrowheads="1"/>
                </p:cNvSpPr>
                <p:nvPr/>
              </p:nvSpPr>
              <p:spPr bwMode="auto">
                <a:xfrm>
                  <a:off x="3313114" y="3619500"/>
                  <a:ext cx="153987" cy="673100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9525">
                  <a:solidFill>
                    <a:srgbClr val="000000"/>
                  </a:solidFill>
                  <a:miter lim="800000"/>
                </a:ln>
              </p:spPr>
              <p:txBody>
                <a:bodyPr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rgbClr val="222268"/>
                      </a:solidFill>
                      <a:latin typeface="Arial" panose="020B0604020202020204" pitchFamily="34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rgbClr val="222268"/>
                      </a:solidFill>
                      <a:latin typeface="Arial" panose="020B0604020202020204" pitchFamily="34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>
                      <a:solidFill>
                        <a:srgbClr val="222268"/>
                      </a:solidFill>
                      <a:latin typeface="Arial" panose="020B0604020202020204" pitchFamily="34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1600">
                      <a:solidFill>
                        <a:srgbClr val="222268"/>
                      </a:solidFill>
                      <a:latin typeface="Arial" panose="020B0604020202020204" pitchFamily="34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1600">
                      <a:solidFill>
                        <a:srgbClr val="222268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222268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222268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222268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222268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GB" altLang="en-US" sz="18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2" name="Rectangle 24"/>
                <p:cNvSpPr>
                  <a:spLocks noChangeArrowheads="1"/>
                </p:cNvSpPr>
                <p:nvPr/>
              </p:nvSpPr>
              <p:spPr bwMode="auto">
                <a:xfrm>
                  <a:off x="3648075" y="3573463"/>
                  <a:ext cx="153988" cy="717550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9525">
                  <a:solidFill>
                    <a:srgbClr val="000000"/>
                  </a:solidFill>
                  <a:miter lim="800000"/>
                </a:ln>
              </p:spPr>
              <p:txBody>
                <a:bodyPr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rgbClr val="222268"/>
                      </a:solidFill>
                      <a:latin typeface="Arial" panose="020B0604020202020204" pitchFamily="34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rgbClr val="222268"/>
                      </a:solidFill>
                      <a:latin typeface="Arial" panose="020B0604020202020204" pitchFamily="34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>
                      <a:solidFill>
                        <a:srgbClr val="222268"/>
                      </a:solidFill>
                      <a:latin typeface="Arial" panose="020B0604020202020204" pitchFamily="34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1600">
                      <a:solidFill>
                        <a:srgbClr val="222268"/>
                      </a:solidFill>
                      <a:latin typeface="Arial" panose="020B0604020202020204" pitchFamily="34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1600">
                      <a:solidFill>
                        <a:srgbClr val="222268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222268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222268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222268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222268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GB" altLang="en-US" sz="18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3" name="Rectangle 25"/>
                <p:cNvSpPr>
                  <a:spLocks noChangeArrowheads="1"/>
                </p:cNvSpPr>
                <p:nvPr/>
              </p:nvSpPr>
              <p:spPr bwMode="auto">
                <a:xfrm>
                  <a:off x="4008439" y="3606801"/>
                  <a:ext cx="155575" cy="684213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9525">
                  <a:solidFill>
                    <a:srgbClr val="000000"/>
                  </a:solidFill>
                  <a:miter lim="800000"/>
                </a:ln>
              </p:spPr>
              <p:txBody>
                <a:bodyPr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rgbClr val="222268"/>
                      </a:solidFill>
                      <a:latin typeface="Arial" panose="020B0604020202020204" pitchFamily="34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rgbClr val="222268"/>
                      </a:solidFill>
                      <a:latin typeface="Arial" panose="020B0604020202020204" pitchFamily="34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>
                      <a:solidFill>
                        <a:srgbClr val="222268"/>
                      </a:solidFill>
                      <a:latin typeface="Arial" panose="020B0604020202020204" pitchFamily="34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1600">
                      <a:solidFill>
                        <a:srgbClr val="222268"/>
                      </a:solidFill>
                      <a:latin typeface="Arial" panose="020B0604020202020204" pitchFamily="34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1600">
                      <a:solidFill>
                        <a:srgbClr val="222268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222268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222268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222268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222268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GB" altLang="en-US" sz="18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4" name="Rectangle 26"/>
                <p:cNvSpPr>
                  <a:spLocks noChangeArrowheads="1"/>
                </p:cNvSpPr>
                <p:nvPr/>
              </p:nvSpPr>
              <p:spPr bwMode="auto">
                <a:xfrm>
                  <a:off x="4341814" y="3216275"/>
                  <a:ext cx="153987" cy="1073150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9525">
                  <a:solidFill>
                    <a:srgbClr val="000000"/>
                  </a:solidFill>
                  <a:miter lim="800000"/>
                </a:ln>
              </p:spPr>
              <p:txBody>
                <a:bodyPr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rgbClr val="222268"/>
                      </a:solidFill>
                      <a:latin typeface="Arial" panose="020B0604020202020204" pitchFamily="34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rgbClr val="222268"/>
                      </a:solidFill>
                      <a:latin typeface="Arial" panose="020B0604020202020204" pitchFamily="34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>
                      <a:solidFill>
                        <a:srgbClr val="222268"/>
                      </a:solidFill>
                      <a:latin typeface="Arial" panose="020B0604020202020204" pitchFamily="34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1600">
                      <a:solidFill>
                        <a:srgbClr val="222268"/>
                      </a:solidFill>
                      <a:latin typeface="Arial" panose="020B0604020202020204" pitchFamily="34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1600">
                      <a:solidFill>
                        <a:srgbClr val="222268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222268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222268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222268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222268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GB" altLang="en-US" sz="18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5" name="Rectangle 27"/>
                <p:cNvSpPr>
                  <a:spLocks noChangeArrowheads="1"/>
                </p:cNvSpPr>
                <p:nvPr/>
              </p:nvSpPr>
              <p:spPr bwMode="auto">
                <a:xfrm>
                  <a:off x="4656139" y="3030538"/>
                  <a:ext cx="153987" cy="1263650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9525">
                  <a:solidFill>
                    <a:srgbClr val="000000"/>
                  </a:solidFill>
                  <a:miter lim="800000"/>
                </a:ln>
              </p:spPr>
              <p:txBody>
                <a:bodyPr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rgbClr val="222268"/>
                      </a:solidFill>
                      <a:latin typeface="Arial" panose="020B0604020202020204" pitchFamily="34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rgbClr val="222268"/>
                      </a:solidFill>
                      <a:latin typeface="Arial" panose="020B0604020202020204" pitchFamily="34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>
                      <a:solidFill>
                        <a:srgbClr val="222268"/>
                      </a:solidFill>
                      <a:latin typeface="Arial" panose="020B0604020202020204" pitchFamily="34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1600">
                      <a:solidFill>
                        <a:srgbClr val="222268"/>
                      </a:solidFill>
                      <a:latin typeface="Arial" panose="020B0604020202020204" pitchFamily="34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1600">
                      <a:solidFill>
                        <a:srgbClr val="222268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222268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222268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222268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222268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GB" altLang="en-US" sz="18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6" name="Rectangle 28"/>
                <p:cNvSpPr>
                  <a:spLocks noChangeArrowheads="1"/>
                </p:cNvSpPr>
                <p:nvPr/>
              </p:nvSpPr>
              <p:spPr bwMode="auto">
                <a:xfrm>
                  <a:off x="5022850" y="2960689"/>
                  <a:ext cx="153988" cy="1328737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9525">
                  <a:solidFill>
                    <a:srgbClr val="000000"/>
                  </a:solidFill>
                  <a:miter lim="800000"/>
                </a:ln>
              </p:spPr>
              <p:txBody>
                <a:bodyPr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rgbClr val="222268"/>
                      </a:solidFill>
                      <a:latin typeface="Arial" panose="020B0604020202020204" pitchFamily="34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rgbClr val="222268"/>
                      </a:solidFill>
                      <a:latin typeface="Arial" panose="020B0604020202020204" pitchFamily="34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>
                      <a:solidFill>
                        <a:srgbClr val="222268"/>
                      </a:solidFill>
                      <a:latin typeface="Arial" panose="020B0604020202020204" pitchFamily="34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1600">
                      <a:solidFill>
                        <a:srgbClr val="222268"/>
                      </a:solidFill>
                      <a:latin typeface="Arial" panose="020B0604020202020204" pitchFamily="34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1600">
                      <a:solidFill>
                        <a:srgbClr val="222268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222268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222268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222268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222268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GB" altLang="en-US" sz="18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7" name="Rectangle 29"/>
                <p:cNvSpPr>
                  <a:spLocks noChangeArrowheads="1"/>
                </p:cNvSpPr>
                <p:nvPr/>
              </p:nvSpPr>
              <p:spPr bwMode="auto">
                <a:xfrm>
                  <a:off x="5368925" y="3363914"/>
                  <a:ext cx="153988" cy="935037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9525">
                  <a:solidFill>
                    <a:srgbClr val="000000"/>
                  </a:solidFill>
                  <a:miter lim="800000"/>
                </a:ln>
              </p:spPr>
              <p:txBody>
                <a:bodyPr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rgbClr val="222268"/>
                      </a:solidFill>
                      <a:latin typeface="Arial" panose="020B0604020202020204" pitchFamily="34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rgbClr val="222268"/>
                      </a:solidFill>
                      <a:latin typeface="Arial" panose="020B0604020202020204" pitchFamily="34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>
                      <a:solidFill>
                        <a:srgbClr val="222268"/>
                      </a:solidFill>
                      <a:latin typeface="Arial" panose="020B0604020202020204" pitchFamily="34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1600">
                      <a:solidFill>
                        <a:srgbClr val="222268"/>
                      </a:solidFill>
                      <a:latin typeface="Arial" panose="020B0604020202020204" pitchFamily="34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1600">
                      <a:solidFill>
                        <a:srgbClr val="222268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222268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222268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222268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222268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GB" altLang="en-US" sz="18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8" name="Rectangle 30"/>
                <p:cNvSpPr>
                  <a:spLocks noChangeArrowheads="1"/>
                </p:cNvSpPr>
                <p:nvPr/>
              </p:nvSpPr>
              <p:spPr bwMode="auto">
                <a:xfrm>
                  <a:off x="5705475" y="2089150"/>
                  <a:ext cx="153988" cy="2203450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9525">
                  <a:solidFill>
                    <a:srgbClr val="000000"/>
                  </a:solidFill>
                  <a:miter lim="800000"/>
                </a:ln>
              </p:spPr>
              <p:txBody>
                <a:bodyPr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rgbClr val="222268"/>
                      </a:solidFill>
                      <a:latin typeface="Arial" panose="020B0604020202020204" pitchFamily="34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rgbClr val="222268"/>
                      </a:solidFill>
                      <a:latin typeface="Arial" panose="020B0604020202020204" pitchFamily="34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>
                      <a:solidFill>
                        <a:srgbClr val="222268"/>
                      </a:solidFill>
                      <a:latin typeface="Arial" panose="020B0604020202020204" pitchFamily="34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1600">
                      <a:solidFill>
                        <a:srgbClr val="222268"/>
                      </a:solidFill>
                      <a:latin typeface="Arial" panose="020B0604020202020204" pitchFamily="34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1600">
                      <a:solidFill>
                        <a:srgbClr val="222268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222268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222268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222268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222268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GB" altLang="en-US" sz="18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9" name="Rectangle 31"/>
                <p:cNvSpPr>
                  <a:spLocks noChangeArrowheads="1"/>
                </p:cNvSpPr>
                <p:nvPr/>
              </p:nvSpPr>
              <p:spPr bwMode="auto">
                <a:xfrm>
                  <a:off x="6049964" y="3511550"/>
                  <a:ext cx="153987" cy="787400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9525">
                  <a:solidFill>
                    <a:srgbClr val="000000"/>
                  </a:solidFill>
                  <a:miter lim="800000"/>
                </a:ln>
              </p:spPr>
              <p:txBody>
                <a:bodyPr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rgbClr val="222268"/>
                      </a:solidFill>
                      <a:latin typeface="Arial" panose="020B0604020202020204" pitchFamily="34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rgbClr val="222268"/>
                      </a:solidFill>
                      <a:latin typeface="Arial" panose="020B0604020202020204" pitchFamily="34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>
                      <a:solidFill>
                        <a:srgbClr val="222268"/>
                      </a:solidFill>
                      <a:latin typeface="Arial" panose="020B0604020202020204" pitchFamily="34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1600">
                      <a:solidFill>
                        <a:srgbClr val="222268"/>
                      </a:solidFill>
                      <a:latin typeface="Arial" panose="020B0604020202020204" pitchFamily="34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1600">
                      <a:solidFill>
                        <a:srgbClr val="222268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222268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222268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222268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222268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GB" altLang="en-US" sz="18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0" name="Rectangle 32"/>
                <p:cNvSpPr>
                  <a:spLocks noChangeArrowheads="1"/>
                </p:cNvSpPr>
                <p:nvPr/>
              </p:nvSpPr>
              <p:spPr bwMode="auto">
                <a:xfrm>
                  <a:off x="6396039" y="3230564"/>
                  <a:ext cx="153987" cy="1062037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9525">
                  <a:solidFill>
                    <a:srgbClr val="000000"/>
                  </a:solidFill>
                  <a:miter lim="800000"/>
                </a:ln>
              </p:spPr>
              <p:txBody>
                <a:bodyPr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rgbClr val="222268"/>
                      </a:solidFill>
                      <a:latin typeface="Arial" panose="020B0604020202020204" pitchFamily="34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rgbClr val="222268"/>
                      </a:solidFill>
                      <a:latin typeface="Arial" panose="020B0604020202020204" pitchFamily="34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>
                      <a:solidFill>
                        <a:srgbClr val="222268"/>
                      </a:solidFill>
                      <a:latin typeface="Arial" panose="020B0604020202020204" pitchFamily="34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1600">
                      <a:solidFill>
                        <a:srgbClr val="222268"/>
                      </a:solidFill>
                      <a:latin typeface="Arial" panose="020B0604020202020204" pitchFamily="34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1600">
                      <a:solidFill>
                        <a:srgbClr val="222268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222268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222268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222268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222268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GB" altLang="en-US" sz="18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1" name="Rectangle 33"/>
                <p:cNvSpPr>
                  <a:spLocks noChangeArrowheads="1"/>
                </p:cNvSpPr>
                <p:nvPr/>
              </p:nvSpPr>
              <p:spPr bwMode="auto">
                <a:xfrm>
                  <a:off x="6732589" y="3409951"/>
                  <a:ext cx="153987" cy="885825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9525">
                  <a:solidFill>
                    <a:srgbClr val="000000"/>
                  </a:solidFill>
                  <a:miter lim="800000"/>
                </a:ln>
              </p:spPr>
              <p:txBody>
                <a:bodyPr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rgbClr val="222268"/>
                      </a:solidFill>
                      <a:latin typeface="Arial" panose="020B0604020202020204" pitchFamily="34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rgbClr val="222268"/>
                      </a:solidFill>
                      <a:latin typeface="Arial" panose="020B0604020202020204" pitchFamily="34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>
                      <a:solidFill>
                        <a:srgbClr val="222268"/>
                      </a:solidFill>
                      <a:latin typeface="Arial" panose="020B0604020202020204" pitchFamily="34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1600">
                      <a:solidFill>
                        <a:srgbClr val="222268"/>
                      </a:solidFill>
                      <a:latin typeface="Arial" panose="020B0604020202020204" pitchFamily="34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1600">
                      <a:solidFill>
                        <a:srgbClr val="222268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222268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222268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222268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222268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GB" altLang="en-US" sz="18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2" name="Rectangle 34"/>
                <p:cNvSpPr>
                  <a:spLocks noChangeArrowheads="1"/>
                </p:cNvSpPr>
                <p:nvPr/>
              </p:nvSpPr>
              <p:spPr bwMode="auto">
                <a:xfrm>
                  <a:off x="7078664" y="3467101"/>
                  <a:ext cx="153987" cy="823913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9525">
                  <a:solidFill>
                    <a:srgbClr val="000000"/>
                  </a:solidFill>
                  <a:miter lim="800000"/>
                </a:ln>
              </p:spPr>
              <p:txBody>
                <a:bodyPr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rgbClr val="222268"/>
                      </a:solidFill>
                      <a:latin typeface="Arial" panose="020B0604020202020204" pitchFamily="34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rgbClr val="222268"/>
                      </a:solidFill>
                      <a:latin typeface="Arial" panose="020B0604020202020204" pitchFamily="34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>
                      <a:solidFill>
                        <a:srgbClr val="222268"/>
                      </a:solidFill>
                      <a:latin typeface="Arial" panose="020B0604020202020204" pitchFamily="34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1600">
                      <a:solidFill>
                        <a:srgbClr val="222268"/>
                      </a:solidFill>
                      <a:latin typeface="Arial" panose="020B0604020202020204" pitchFamily="34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1600">
                      <a:solidFill>
                        <a:srgbClr val="222268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222268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222268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222268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222268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GB" altLang="en-US" sz="18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3" name="Rectangle 35"/>
                <p:cNvSpPr>
                  <a:spLocks noChangeArrowheads="1"/>
                </p:cNvSpPr>
                <p:nvPr/>
              </p:nvSpPr>
              <p:spPr bwMode="auto">
                <a:xfrm>
                  <a:off x="7423150" y="3498851"/>
                  <a:ext cx="153988" cy="792163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9525">
                  <a:solidFill>
                    <a:srgbClr val="000000"/>
                  </a:solidFill>
                  <a:miter lim="800000"/>
                </a:ln>
              </p:spPr>
              <p:txBody>
                <a:bodyPr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rgbClr val="222268"/>
                      </a:solidFill>
                      <a:latin typeface="Arial" panose="020B0604020202020204" pitchFamily="34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rgbClr val="222268"/>
                      </a:solidFill>
                      <a:latin typeface="Arial" panose="020B0604020202020204" pitchFamily="34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>
                      <a:solidFill>
                        <a:srgbClr val="222268"/>
                      </a:solidFill>
                      <a:latin typeface="Arial" panose="020B0604020202020204" pitchFamily="34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1600">
                      <a:solidFill>
                        <a:srgbClr val="222268"/>
                      </a:solidFill>
                      <a:latin typeface="Arial" panose="020B0604020202020204" pitchFamily="34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1600">
                      <a:solidFill>
                        <a:srgbClr val="222268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222268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222268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222268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222268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GB" altLang="en-US" sz="18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4" name="Rectangle 36"/>
                <p:cNvSpPr>
                  <a:spLocks noChangeArrowheads="1"/>
                </p:cNvSpPr>
                <p:nvPr/>
              </p:nvSpPr>
              <p:spPr bwMode="auto">
                <a:xfrm>
                  <a:off x="7751764" y="2936876"/>
                  <a:ext cx="153987" cy="1357313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9525">
                  <a:solidFill>
                    <a:srgbClr val="000000"/>
                  </a:solidFill>
                  <a:miter lim="800000"/>
                </a:ln>
              </p:spPr>
              <p:txBody>
                <a:bodyPr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rgbClr val="222268"/>
                      </a:solidFill>
                      <a:latin typeface="Arial" panose="020B0604020202020204" pitchFamily="34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rgbClr val="222268"/>
                      </a:solidFill>
                      <a:latin typeface="Arial" panose="020B0604020202020204" pitchFamily="34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>
                      <a:solidFill>
                        <a:srgbClr val="222268"/>
                      </a:solidFill>
                      <a:latin typeface="Arial" panose="020B0604020202020204" pitchFamily="34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1600">
                      <a:solidFill>
                        <a:srgbClr val="222268"/>
                      </a:solidFill>
                      <a:latin typeface="Arial" panose="020B0604020202020204" pitchFamily="34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1600">
                      <a:solidFill>
                        <a:srgbClr val="222268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222268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222268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222268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222268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GB" altLang="en-US" sz="18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5" name="Rectangle 37"/>
                <p:cNvSpPr>
                  <a:spLocks noChangeArrowheads="1"/>
                </p:cNvSpPr>
                <p:nvPr/>
              </p:nvSpPr>
              <p:spPr bwMode="auto">
                <a:xfrm>
                  <a:off x="8105775" y="3562351"/>
                  <a:ext cx="153988" cy="733425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9525">
                  <a:solidFill>
                    <a:srgbClr val="000000"/>
                  </a:solidFill>
                  <a:miter lim="800000"/>
                </a:ln>
              </p:spPr>
              <p:txBody>
                <a:bodyPr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rgbClr val="222268"/>
                      </a:solidFill>
                      <a:latin typeface="Arial" panose="020B0604020202020204" pitchFamily="34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rgbClr val="222268"/>
                      </a:solidFill>
                      <a:latin typeface="Arial" panose="020B0604020202020204" pitchFamily="34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>
                      <a:solidFill>
                        <a:srgbClr val="222268"/>
                      </a:solidFill>
                      <a:latin typeface="Arial" panose="020B0604020202020204" pitchFamily="34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1600">
                      <a:solidFill>
                        <a:srgbClr val="222268"/>
                      </a:solidFill>
                      <a:latin typeface="Arial" panose="020B0604020202020204" pitchFamily="34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1600">
                      <a:solidFill>
                        <a:srgbClr val="222268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222268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222268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222268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222268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GB" altLang="en-US" sz="18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6" name="Rectangle 38"/>
                <p:cNvSpPr>
                  <a:spLocks noChangeArrowheads="1"/>
                </p:cNvSpPr>
                <p:nvPr/>
              </p:nvSpPr>
              <p:spPr bwMode="auto">
                <a:xfrm>
                  <a:off x="8442325" y="3525838"/>
                  <a:ext cx="153988" cy="773112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9525">
                  <a:solidFill>
                    <a:srgbClr val="000000"/>
                  </a:solidFill>
                  <a:miter lim="800000"/>
                </a:ln>
              </p:spPr>
              <p:txBody>
                <a:bodyPr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rgbClr val="222268"/>
                      </a:solidFill>
                      <a:latin typeface="Arial" panose="020B0604020202020204" pitchFamily="34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rgbClr val="222268"/>
                      </a:solidFill>
                      <a:latin typeface="Arial" panose="020B0604020202020204" pitchFamily="34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>
                      <a:solidFill>
                        <a:srgbClr val="222268"/>
                      </a:solidFill>
                      <a:latin typeface="Arial" panose="020B0604020202020204" pitchFamily="34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1600">
                      <a:solidFill>
                        <a:srgbClr val="222268"/>
                      </a:solidFill>
                      <a:latin typeface="Arial" panose="020B0604020202020204" pitchFamily="34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1600">
                      <a:solidFill>
                        <a:srgbClr val="222268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222268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222268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222268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222268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GB" altLang="en-US" sz="18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7" name="Rectangle 39"/>
                <p:cNvSpPr>
                  <a:spLocks noChangeArrowheads="1"/>
                </p:cNvSpPr>
                <p:nvPr/>
              </p:nvSpPr>
              <p:spPr bwMode="auto">
                <a:xfrm>
                  <a:off x="8788400" y="3279776"/>
                  <a:ext cx="153988" cy="1014413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9525">
                  <a:solidFill>
                    <a:srgbClr val="000000"/>
                  </a:solidFill>
                  <a:miter lim="800000"/>
                </a:ln>
              </p:spPr>
              <p:txBody>
                <a:bodyPr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rgbClr val="222268"/>
                      </a:solidFill>
                      <a:latin typeface="Arial" panose="020B0604020202020204" pitchFamily="34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rgbClr val="222268"/>
                      </a:solidFill>
                      <a:latin typeface="Arial" panose="020B0604020202020204" pitchFamily="34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>
                      <a:solidFill>
                        <a:srgbClr val="222268"/>
                      </a:solidFill>
                      <a:latin typeface="Arial" panose="020B0604020202020204" pitchFamily="34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1600">
                      <a:solidFill>
                        <a:srgbClr val="222268"/>
                      </a:solidFill>
                      <a:latin typeface="Arial" panose="020B0604020202020204" pitchFamily="34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1600">
                      <a:solidFill>
                        <a:srgbClr val="222268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222268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222268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222268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222268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GB" altLang="en-US" sz="18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8" name="Rectangle 40"/>
                <p:cNvSpPr>
                  <a:spLocks noChangeArrowheads="1"/>
                </p:cNvSpPr>
                <p:nvPr/>
              </p:nvSpPr>
              <p:spPr bwMode="auto">
                <a:xfrm>
                  <a:off x="9132889" y="3360738"/>
                  <a:ext cx="153987" cy="931862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9525">
                  <a:solidFill>
                    <a:srgbClr val="000000"/>
                  </a:solidFill>
                  <a:miter lim="800000"/>
                </a:ln>
              </p:spPr>
              <p:txBody>
                <a:bodyPr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rgbClr val="222268"/>
                      </a:solidFill>
                      <a:latin typeface="Arial" panose="020B0604020202020204" pitchFamily="34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rgbClr val="222268"/>
                      </a:solidFill>
                      <a:latin typeface="Arial" panose="020B0604020202020204" pitchFamily="34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>
                      <a:solidFill>
                        <a:srgbClr val="222268"/>
                      </a:solidFill>
                      <a:latin typeface="Arial" panose="020B0604020202020204" pitchFamily="34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1600">
                      <a:solidFill>
                        <a:srgbClr val="222268"/>
                      </a:solidFill>
                      <a:latin typeface="Arial" panose="020B0604020202020204" pitchFamily="34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1600">
                      <a:solidFill>
                        <a:srgbClr val="222268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222268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222268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222268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222268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GB" altLang="en-US" sz="18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9" name="Rectangle 41"/>
                <p:cNvSpPr>
                  <a:spLocks noChangeArrowheads="1"/>
                </p:cNvSpPr>
                <p:nvPr/>
              </p:nvSpPr>
              <p:spPr bwMode="auto">
                <a:xfrm>
                  <a:off x="9469439" y="2762250"/>
                  <a:ext cx="153987" cy="1536700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9525">
                  <a:solidFill>
                    <a:srgbClr val="000000"/>
                  </a:solidFill>
                  <a:miter lim="800000"/>
                </a:ln>
              </p:spPr>
              <p:txBody>
                <a:bodyPr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rgbClr val="222268"/>
                      </a:solidFill>
                      <a:latin typeface="Arial" panose="020B0604020202020204" pitchFamily="34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rgbClr val="222268"/>
                      </a:solidFill>
                      <a:latin typeface="Arial" panose="020B0604020202020204" pitchFamily="34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>
                      <a:solidFill>
                        <a:srgbClr val="222268"/>
                      </a:solidFill>
                      <a:latin typeface="Arial" panose="020B0604020202020204" pitchFamily="34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1600">
                      <a:solidFill>
                        <a:srgbClr val="222268"/>
                      </a:solidFill>
                      <a:latin typeface="Arial" panose="020B0604020202020204" pitchFamily="34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1600">
                      <a:solidFill>
                        <a:srgbClr val="222268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222268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222268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222268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222268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GB" altLang="en-US" sz="18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0" name="Line 97"/>
                <p:cNvSpPr>
                  <a:spLocks noChangeShapeType="1"/>
                </p:cNvSpPr>
                <p:nvPr/>
              </p:nvSpPr>
              <p:spPr bwMode="auto">
                <a:xfrm flipV="1">
                  <a:off x="3221729" y="3685841"/>
                  <a:ext cx="6481762" cy="4763"/>
                </a:xfrm>
                <a:prstGeom prst="line">
                  <a:avLst/>
                </a:prstGeom>
                <a:noFill/>
                <a:ln w="26988">
                  <a:solidFill>
                    <a:srgbClr val="7030A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 dirty="0"/>
                </a:p>
              </p:txBody>
            </p:sp>
          </p:grpSp>
        </p:grpSp>
      </p:grpSp>
      <p:grpSp>
        <p:nvGrpSpPr>
          <p:cNvPr id="173" name="Group 172"/>
          <p:cNvGrpSpPr/>
          <p:nvPr/>
        </p:nvGrpSpPr>
        <p:grpSpPr>
          <a:xfrm>
            <a:off x="-159148" y="4245611"/>
            <a:ext cx="12817440" cy="1159217"/>
            <a:chOff x="-159148" y="3999053"/>
            <a:chExt cx="12817440" cy="1159217"/>
          </a:xfrm>
        </p:grpSpPr>
        <p:sp>
          <p:nvSpPr>
            <p:cNvPr id="174" name="Rectangle 78"/>
            <p:cNvSpPr>
              <a:spLocks noChangeArrowheads="1"/>
            </p:cNvSpPr>
            <p:nvPr/>
          </p:nvSpPr>
          <p:spPr bwMode="auto">
            <a:xfrm rot="18900000">
              <a:off x="-159148" y="4316329"/>
              <a:ext cx="416089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2400">
                  <a:solidFill>
                    <a:srgbClr val="222268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000">
                  <a:solidFill>
                    <a:srgbClr val="222268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>
                  <a:solidFill>
                    <a:srgbClr val="222268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1600">
                  <a:solidFill>
                    <a:srgbClr val="222268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1600">
                  <a:solidFill>
                    <a:srgbClr val="222268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222268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222268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222268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222268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600" b="1" dirty="0">
                  <a:solidFill>
                    <a:srgbClr val="000066"/>
                  </a:solidFill>
                </a:rPr>
                <a:t>Client Satisfaction - Product</a:t>
              </a:r>
              <a:endParaRPr lang="en-GB" altLang="en-US" sz="1600" dirty="0">
                <a:solidFill>
                  <a:srgbClr val="000066"/>
                </a:solidFill>
              </a:endParaRPr>
            </a:p>
          </p:txBody>
        </p:sp>
        <p:sp>
          <p:nvSpPr>
            <p:cNvPr id="175" name="Rectangle 79"/>
            <p:cNvSpPr>
              <a:spLocks noChangeArrowheads="1"/>
            </p:cNvSpPr>
            <p:nvPr/>
          </p:nvSpPr>
          <p:spPr bwMode="auto">
            <a:xfrm rot="18900000">
              <a:off x="325744" y="4301589"/>
              <a:ext cx="409300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2400">
                  <a:solidFill>
                    <a:srgbClr val="222268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000">
                  <a:solidFill>
                    <a:srgbClr val="222268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>
                  <a:solidFill>
                    <a:srgbClr val="222268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1600">
                  <a:solidFill>
                    <a:srgbClr val="222268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1600">
                  <a:solidFill>
                    <a:srgbClr val="222268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222268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222268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222268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222268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600" b="1" dirty="0">
                  <a:solidFill>
                    <a:srgbClr val="000066"/>
                  </a:solidFill>
                </a:rPr>
                <a:t>Client Satisfaction - Service</a:t>
              </a:r>
              <a:endParaRPr lang="en-GB" altLang="en-US" sz="1600" dirty="0">
                <a:solidFill>
                  <a:srgbClr val="000066"/>
                </a:solidFill>
              </a:endParaRPr>
            </a:p>
          </p:txBody>
        </p:sp>
        <p:sp>
          <p:nvSpPr>
            <p:cNvPr id="176" name="Rectangle 80"/>
            <p:cNvSpPr>
              <a:spLocks noChangeArrowheads="1"/>
            </p:cNvSpPr>
            <p:nvPr/>
          </p:nvSpPr>
          <p:spPr bwMode="auto">
            <a:xfrm rot="18900000">
              <a:off x="2690379" y="3999053"/>
              <a:ext cx="1120242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2400">
                  <a:solidFill>
                    <a:srgbClr val="222268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000">
                  <a:solidFill>
                    <a:srgbClr val="222268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>
                  <a:solidFill>
                    <a:srgbClr val="222268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1600">
                  <a:solidFill>
                    <a:srgbClr val="222268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1600">
                  <a:solidFill>
                    <a:srgbClr val="222268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222268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222268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222268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222268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600" b="1" dirty="0">
                  <a:solidFill>
                    <a:srgbClr val="000066"/>
                  </a:solidFill>
                </a:rPr>
                <a:t>Defects</a:t>
              </a:r>
              <a:endParaRPr lang="en-GB" altLang="en-US" sz="1600" dirty="0">
                <a:solidFill>
                  <a:srgbClr val="000066"/>
                </a:solidFill>
              </a:endParaRPr>
            </a:p>
          </p:txBody>
        </p:sp>
        <p:sp>
          <p:nvSpPr>
            <p:cNvPr id="177" name="Rectangle 81"/>
            <p:cNvSpPr>
              <a:spLocks noChangeArrowheads="1"/>
            </p:cNvSpPr>
            <p:nvPr/>
          </p:nvSpPr>
          <p:spPr bwMode="auto">
            <a:xfrm rot="18900000">
              <a:off x="1109107" y="4362345"/>
              <a:ext cx="4502792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2400">
                  <a:solidFill>
                    <a:srgbClr val="222268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000">
                  <a:solidFill>
                    <a:srgbClr val="222268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>
                  <a:solidFill>
                    <a:srgbClr val="222268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1600">
                  <a:solidFill>
                    <a:srgbClr val="222268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1600">
                  <a:solidFill>
                    <a:srgbClr val="222268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222268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222268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222268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222268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600" b="1" dirty="0">
                  <a:solidFill>
                    <a:srgbClr val="000066"/>
                  </a:solidFill>
                </a:rPr>
                <a:t>Environmental Impact Product</a:t>
              </a:r>
              <a:endParaRPr lang="en-GB" altLang="en-US" sz="1600" dirty="0">
                <a:solidFill>
                  <a:srgbClr val="000066"/>
                </a:solidFill>
              </a:endParaRPr>
            </a:p>
          </p:txBody>
        </p:sp>
        <p:sp>
          <p:nvSpPr>
            <p:cNvPr id="178" name="Rectangle 82"/>
            <p:cNvSpPr>
              <a:spLocks noChangeArrowheads="1"/>
            </p:cNvSpPr>
            <p:nvPr/>
          </p:nvSpPr>
          <p:spPr bwMode="auto">
            <a:xfrm rot="18900000">
              <a:off x="1535089" y="4358390"/>
              <a:ext cx="453673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2400">
                  <a:solidFill>
                    <a:srgbClr val="222268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000">
                  <a:solidFill>
                    <a:srgbClr val="222268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>
                  <a:solidFill>
                    <a:srgbClr val="222268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1600">
                  <a:solidFill>
                    <a:srgbClr val="222268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1600">
                  <a:solidFill>
                    <a:srgbClr val="222268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222268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222268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222268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222268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600" b="1" dirty="0">
                  <a:solidFill>
                    <a:srgbClr val="000066"/>
                  </a:solidFill>
                </a:rPr>
                <a:t>Environmental Impact Process</a:t>
              </a:r>
              <a:endParaRPr lang="en-GB" altLang="en-US" sz="1600" dirty="0">
                <a:solidFill>
                  <a:srgbClr val="000066"/>
                </a:solidFill>
              </a:endParaRPr>
            </a:p>
          </p:txBody>
        </p:sp>
        <p:sp>
          <p:nvSpPr>
            <p:cNvPr id="179" name="Rectangle 83"/>
            <p:cNvSpPr>
              <a:spLocks noChangeArrowheads="1"/>
            </p:cNvSpPr>
            <p:nvPr/>
          </p:nvSpPr>
          <p:spPr bwMode="auto">
            <a:xfrm rot="18900000">
              <a:off x="4360026" y="4078561"/>
              <a:ext cx="615553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2400">
                  <a:solidFill>
                    <a:srgbClr val="222268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000">
                  <a:solidFill>
                    <a:srgbClr val="222268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>
                  <a:solidFill>
                    <a:srgbClr val="222268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1600">
                  <a:solidFill>
                    <a:srgbClr val="222268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1600">
                  <a:solidFill>
                    <a:srgbClr val="222268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222268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222268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222268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222268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600" b="1" dirty="0">
                  <a:solidFill>
                    <a:srgbClr val="000066"/>
                  </a:solidFill>
                </a:rPr>
                <a:t>Safety</a:t>
              </a:r>
              <a:endParaRPr lang="en-GB" altLang="en-US" sz="1600" dirty="0">
                <a:solidFill>
                  <a:srgbClr val="000066"/>
                </a:solidFill>
              </a:endParaRPr>
            </a:p>
          </p:txBody>
        </p:sp>
        <p:sp>
          <p:nvSpPr>
            <p:cNvPr id="180" name="Rectangle 84"/>
            <p:cNvSpPr>
              <a:spLocks noChangeArrowheads="1"/>
            </p:cNvSpPr>
            <p:nvPr/>
          </p:nvSpPr>
          <p:spPr bwMode="auto">
            <a:xfrm rot="18900000">
              <a:off x="3487177" y="4611330"/>
              <a:ext cx="227504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2400">
                  <a:solidFill>
                    <a:srgbClr val="222268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000">
                  <a:solidFill>
                    <a:srgbClr val="222268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>
                  <a:solidFill>
                    <a:srgbClr val="222268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1600">
                  <a:solidFill>
                    <a:srgbClr val="222268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1600">
                  <a:solidFill>
                    <a:srgbClr val="222268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222268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222268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222268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222268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600" b="1" dirty="0">
                  <a:solidFill>
                    <a:srgbClr val="000066"/>
                  </a:solidFill>
                </a:rPr>
                <a:t>Safety - All Companies</a:t>
              </a:r>
              <a:endParaRPr lang="en-GB" altLang="en-US" sz="1600" dirty="0">
                <a:solidFill>
                  <a:srgbClr val="000066"/>
                </a:solidFill>
              </a:endParaRPr>
            </a:p>
          </p:txBody>
        </p:sp>
        <p:sp>
          <p:nvSpPr>
            <p:cNvPr id="181" name="Rectangle 85"/>
            <p:cNvSpPr>
              <a:spLocks noChangeArrowheads="1"/>
            </p:cNvSpPr>
            <p:nvPr/>
          </p:nvSpPr>
          <p:spPr bwMode="auto">
            <a:xfrm rot="18900000">
              <a:off x="3256657" y="4912049"/>
              <a:ext cx="312265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2400">
                  <a:solidFill>
                    <a:srgbClr val="222268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000">
                  <a:solidFill>
                    <a:srgbClr val="222268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>
                  <a:solidFill>
                    <a:srgbClr val="222268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1600">
                  <a:solidFill>
                    <a:srgbClr val="222268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1600">
                  <a:solidFill>
                    <a:srgbClr val="222268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222268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222268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222268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222268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600" b="1" dirty="0">
                  <a:solidFill>
                    <a:srgbClr val="000066"/>
                  </a:solidFill>
                </a:rPr>
                <a:t>Safety - Companies T/O &gt; £10m </a:t>
              </a:r>
              <a:endParaRPr lang="en-GB" altLang="en-US" sz="1600" dirty="0">
                <a:solidFill>
                  <a:srgbClr val="000066"/>
                </a:solidFill>
              </a:endParaRPr>
            </a:p>
          </p:txBody>
        </p:sp>
        <p:sp>
          <p:nvSpPr>
            <p:cNvPr id="182" name="Rectangle 86"/>
            <p:cNvSpPr>
              <a:spLocks noChangeArrowheads="1"/>
            </p:cNvSpPr>
            <p:nvPr/>
          </p:nvSpPr>
          <p:spPr bwMode="auto">
            <a:xfrm rot="18900000">
              <a:off x="3931486" y="4294621"/>
              <a:ext cx="403966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2400">
                  <a:solidFill>
                    <a:srgbClr val="222268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000">
                  <a:solidFill>
                    <a:srgbClr val="222268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>
                  <a:solidFill>
                    <a:srgbClr val="222268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1600">
                  <a:solidFill>
                    <a:srgbClr val="222268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1600">
                  <a:solidFill>
                    <a:srgbClr val="222268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222268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222268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222268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222268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600" b="1" dirty="0">
                  <a:solidFill>
                    <a:srgbClr val="000066"/>
                  </a:solidFill>
                </a:rPr>
                <a:t>Predictability Cost - Design</a:t>
              </a:r>
              <a:endParaRPr lang="en-GB" altLang="en-US" sz="1600" dirty="0">
                <a:solidFill>
                  <a:srgbClr val="000066"/>
                </a:solidFill>
              </a:endParaRPr>
            </a:p>
          </p:txBody>
        </p:sp>
        <p:sp>
          <p:nvSpPr>
            <p:cNvPr id="183" name="Rectangle 87"/>
            <p:cNvSpPr>
              <a:spLocks noChangeArrowheads="1"/>
            </p:cNvSpPr>
            <p:nvPr/>
          </p:nvSpPr>
          <p:spPr bwMode="auto">
            <a:xfrm rot="18900000">
              <a:off x="3866408" y="4400102"/>
              <a:ext cx="493682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2400">
                  <a:solidFill>
                    <a:srgbClr val="222268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000">
                  <a:solidFill>
                    <a:srgbClr val="222268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>
                  <a:solidFill>
                    <a:srgbClr val="222268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1600">
                  <a:solidFill>
                    <a:srgbClr val="222268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1600">
                  <a:solidFill>
                    <a:srgbClr val="222268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222268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222268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222268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222268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600" b="1" dirty="0">
                  <a:solidFill>
                    <a:srgbClr val="000066"/>
                  </a:solidFill>
                </a:rPr>
                <a:t>Predictability Cost - Construction</a:t>
              </a:r>
              <a:endParaRPr lang="en-GB" altLang="en-US" sz="1600" dirty="0">
                <a:solidFill>
                  <a:srgbClr val="000066"/>
                </a:solidFill>
              </a:endParaRPr>
            </a:p>
          </p:txBody>
        </p:sp>
        <p:sp>
          <p:nvSpPr>
            <p:cNvPr id="184" name="Rectangle 88"/>
            <p:cNvSpPr>
              <a:spLocks noChangeArrowheads="1"/>
            </p:cNvSpPr>
            <p:nvPr/>
          </p:nvSpPr>
          <p:spPr bwMode="auto">
            <a:xfrm rot="18900000">
              <a:off x="4893697" y="4312666"/>
              <a:ext cx="407040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2400">
                  <a:solidFill>
                    <a:srgbClr val="222268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000">
                  <a:solidFill>
                    <a:srgbClr val="222268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>
                  <a:solidFill>
                    <a:srgbClr val="222268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1600">
                  <a:solidFill>
                    <a:srgbClr val="222268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1600">
                  <a:solidFill>
                    <a:srgbClr val="222268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222268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222268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222268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222268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600" b="1" dirty="0">
                  <a:solidFill>
                    <a:srgbClr val="000066"/>
                  </a:solidFill>
                </a:rPr>
                <a:t>Predictability Time - Design</a:t>
              </a:r>
              <a:endParaRPr lang="en-GB" altLang="en-US" sz="1600" dirty="0">
                <a:solidFill>
                  <a:srgbClr val="000066"/>
                </a:solidFill>
              </a:endParaRPr>
            </a:p>
          </p:txBody>
        </p:sp>
        <p:sp>
          <p:nvSpPr>
            <p:cNvPr id="185" name="Rectangle 89"/>
            <p:cNvSpPr>
              <a:spLocks noChangeArrowheads="1"/>
            </p:cNvSpPr>
            <p:nvPr/>
          </p:nvSpPr>
          <p:spPr bwMode="auto">
            <a:xfrm rot="18900000">
              <a:off x="4822257" y="4418686"/>
              <a:ext cx="4967572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2400">
                  <a:solidFill>
                    <a:srgbClr val="222268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000">
                  <a:solidFill>
                    <a:srgbClr val="222268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>
                  <a:solidFill>
                    <a:srgbClr val="222268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1600">
                  <a:solidFill>
                    <a:srgbClr val="222268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1600">
                  <a:solidFill>
                    <a:srgbClr val="222268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222268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222268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222268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222268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600" b="1" dirty="0">
                  <a:solidFill>
                    <a:srgbClr val="000066"/>
                  </a:solidFill>
                </a:rPr>
                <a:t>Predictability Time - Construction</a:t>
              </a:r>
              <a:endParaRPr lang="en-GB" altLang="en-US" sz="1600" dirty="0">
                <a:solidFill>
                  <a:srgbClr val="000066"/>
                </a:solidFill>
              </a:endParaRPr>
            </a:p>
          </p:txBody>
        </p:sp>
        <p:sp>
          <p:nvSpPr>
            <p:cNvPr id="186" name="Rectangle 90"/>
            <p:cNvSpPr>
              <a:spLocks noChangeArrowheads="1"/>
            </p:cNvSpPr>
            <p:nvPr/>
          </p:nvSpPr>
          <p:spPr bwMode="auto">
            <a:xfrm rot="18900000">
              <a:off x="7410878" y="4280895"/>
              <a:ext cx="113172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2400">
                  <a:solidFill>
                    <a:srgbClr val="222268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000">
                  <a:solidFill>
                    <a:srgbClr val="222268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>
                  <a:solidFill>
                    <a:srgbClr val="222268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1600">
                  <a:solidFill>
                    <a:srgbClr val="222268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1600">
                  <a:solidFill>
                    <a:srgbClr val="222268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222268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222268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222268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222268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600" b="1" dirty="0">
                  <a:solidFill>
                    <a:srgbClr val="000066"/>
                  </a:solidFill>
                </a:rPr>
                <a:t>Profitability</a:t>
              </a:r>
              <a:endParaRPr lang="en-GB" altLang="en-US" sz="1600" dirty="0">
                <a:solidFill>
                  <a:srgbClr val="000066"/>
                </a:solidFill>
              </a:endParaRPr>
            </a:p>
          </p:txBody>
        </p:sp>
        <p:sp>
          <p:nvSpPr>
            <p:cNvPr id="187" name="Rectangle 91"/>
            <p:cNvSpPr>
              <a:spLocks noChangeArrowheads="1"/>
            </p:cNvSpPr>
            <p:nvPr/>
          </p:nvSpPr>
          <p:spPr bwMode="auto">
            <a:xfrm rot="18900000">
              <a:off x="7789937" y="4051462"/>
              <a:ext cx="179432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2400">
                  <a:solidFill>
                    <a:srgbClr val="222268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000">
                  <a:solidFill>
                    <a:srgbClr val="222268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>
                  <a:solidFill>
                    <a:srgbClr val="222268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1600">
                  <a:solidFill>
                    <a:srgbClr val="222268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1600">
                  <a:solidFill>
                    <a:srgbClr val="222268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222268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222268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222268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222268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600" b="1" dirty="0">
                  <a:solidFill>
                    <a:srgbClr val="000066"/>
                  </a:solidFill>
                </a:rPr>
                <a:t>Productivity</a:t>
              </a:r>
              <a:endParaRPr lang="en-GB" altLang="en-US" sz="1600" dirty="0">
                <a:solidFill>
                  <a:srgbClr val="000066"/>
                </a:solidFill>
              </a:endParaRPr>
            </a:p>
          </p:txBody>
        </p:sp>
        <p:sp>
          <p:nvSpPr>
            <p:cNvPr id="188" name="Rectangle 92"/>
            <p:cNvSpPr>
              <a:spLocks noChangeArrowheads="1"/>
            </p:cNvSpPr>
            <p:nvPr/>
          </p:nvSpPr>
          <p:spPr bwMode="auto">
            <a:xfrm rot="18900000">
              <a:off x="7709888" y="4148300"/>
              <a:ext cx="270603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2400">
                  <a:solidFill>
                    <a:srgbClr val="222268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000">
                  <a:solidFill>
                    <a:srgbClr val="222268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>
                  <a:solidFill>
                    <a:srgbClr val="222268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1600">
                  <a:solidFill>
                    <a:srgbClr val="222268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1600">
                  <a:solidFill>
                    <a:srgbClr val="222268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222268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222268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222268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222268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600" b="1" dirty="0">
                  <a:solidFill>
                    <a:srgbClr val="000066"/>
                  </a:solidFill>
                </a:rPr>
                <a:t>Construction Cost</a:t>
              </a:r>
              <a:endParaRPr lang="en-GB" altLang="en-US" sz="1600" dirty="0">
                <a:solidFill>
                  <a:srgbClr val="000066"/>
                </a:solidFill>
              </a:endParaRPr>
            </a:p>
          </p:txBody>
        </p:sp>
        <p:sp>
          <p:nvSpPr>
            <p:cNvPr id="189" name="Rectangle 93"/>
            <p:cNvSpPr>
              <a:spLocks noChangeArrowheads="1"/>
            </p:cNvSpPr>
            <p:nvPr/>
          </p:nvSpPr>
          <p:spPr bwMode="auto">
            <a:xfrm rot="18900000">
              <a:off x="8178605" y="4145517"/>
              <a:ext cx="273678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2400">
                  <a:solidFill>
                    <a:srgbClr val="222268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000">
                  <a:solidFill>
                    <a:srgbClr val="222268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>
                  <a:solidFill>
                    <a:srgbClr val="222268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1600">
                  <a:solidFill>
                    <a:srgbClr val="222268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1600">
                  <a:solidFill>
                    <a:srgbClr val="222268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222268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222268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222268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222268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600" b="1" dirty="0">
                  <a:solidFill>
                    <a:srgbClr val="000066"/>
                  </a:solidFill>
                </a:rPr>
                <a:t>Construction Time</a:t>
              </a:r>
              <a:endParaRPr lang="en-GB" altLang="en-US" sz="1600" dirty="0">
                <a:solidFill>
                  <a:srgbClr val="000066"/>
                </a:solidFill>
              </a:endParaRPr>
            </a:p>
          </p:txBody>
        </p:sp>
        <p:sp>
          <p:nvSpPr>
            <p:cNvPr id="190" name="Rectangle 94"/>
            <p:cNvSpPr>
              <a:spLocks noChangeArrowheads="1"/>
            </p:cNvSpPr>
            <p:nvPr/>
          </p:nvSpPr>
          <p:spPr bwMode="auto">
            <a:xfrm rot="18900000">
              <a:off x="8356589" y="4225189"/>
              <a:ext cx="331223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2400">
                  <a:solidFill>
                    <a:srgbClr val="222268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000">
                  <a:solidFill>
                    <a:srgbClr val="222268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>
                  <a:solidFill>
                    <a:srgbClr val="222268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1600">
                  <a:solidFill>
                    <a:srgbClr val="222268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1600">
                  <a:solidFill>
                    <a:srgbClr val="222268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222268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222268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222268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222268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600" b="1" dirty="0">
                  <a:solidFill>
                    <a:srgbClr val="000066"/>
                  </a:solidFill>
                </a:rPr>
                <a:t>Employee Satisfaction</a:t>
              </a:r>
              <a:endParaRPr lang="en-GB" altLang="en-US" sz="1600" dirty="0">
                <a:solidFill>
                  <a:srgbClr val="000066"/>
                </a:solidFill>
              </a:endParaRPr>
            </a:p>
          </p:txBody>
        </p:sp>
        <p:sp>
          <p:nvSpPr>
            <p:cNvPr id="191" name="Rectangle 95"/>
            <p:cNvSpPr>
              <a:spLocks noChangeArrowheads="1"/>
            </p:cNvSpPr>
            <p:nvPr/>
          </p:nvSpPr>
          <p:spPr bwMode="auto">
            <a:xfrm rot="18900000">
              <a:off x="9622497" y="4102262"/>
              <a:ext cx="209858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2400">
                  <a:solidFill>
                    <a:srgbClr val="222268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000">
                  <a:solidFill>
                    <a:srgbClr val="222268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>
                  <a:solidFill>
                    <a:srgbClr val="222268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1600">
                  <a:solidFill>
                    <a:srgbClr val="222268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1600">
                  <a:solidFill>
                    <a:srgbClr val="222268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222268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222268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222268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222268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600" b="1" dirty="0">
                  <a:solidFill>
                    <a:srgbClr val="000066"/>
                  </a:solidFill>
                </a:rPr>
                <a:t>Staff Turnover</a:t>
              </a:r>
              <a:endParaRPr lang="en-GB" altLang="en-US" sz="1600" dirty="0">
                <a:solidFill>
                  <a:srgbClr val="000066"/>
                </a:solidFill>
              </a:endParaRPr>
            </a:p>
          </p:txBody>
        </p:sp>
        <p:sp>
          <p:nvSpPr>
            <p:cNvPr id="192" name="Rectangle 96"/>
            <p:cNvSpPr>
              <a:spLocks noChangeArrowheads="1"/>
            </p:cNvSpPr>
            <p:nvPr/>
          </p:nvSpPr>
          <p:spPr bwMode="auto">
            <a:xfrm rot="18900000">
              <a:off x="9392131" y="4225188"/>
              <a:ext cx="326616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2400">
                  <a:solidFill>
                    <a:srgbClr val="222268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000">
                  <a:solidFill>
                    <a:srgbClr val="222268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>
                  <a:solidFill>
                    <a:srgbClr val="222268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1600">
                  <a:solidFill>
                    <a:srgbClr val="222268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1600">
                  <a:solidFill>
                    <a:srgbClr val="222268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222268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222268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222268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222268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600" b="1" dirty="0">
                  <a:solidFill>
                    <a:srgbClr val="000066"/>
                  </a:solidFill>
                </a:rPr>
                <a:t>Qualifications &amp; Skills</a:t>
              </a:r>
              <a:endParaRPr lang="en-GB" altLang="en-US" sz="1600" dirty="0">
                <a:solidFill>
                  <a:srgbClr val="000066"/>
                </a:solidFill>
              </a:endParaRPr>
            </a:p>
          </p:txBody>
        </p:sp>
      </p:grpSp>
      <p:pic>
        <p:nvPicPr>
          <p:cNvPr id="4" name="Picture 3" descr="A picture containing drawing&#10;&#10;Description automatically generated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8108" y="70222"/>
            <a:ext cx="3599688" cy="1078992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GB" dirty="0"/>
              <a:t>2024 Awards Dates</a:t>
            </a:r>
            <a:endParaRPr lang="en-US" alt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lnSpcReduction="20000"/>
          </a:bodyPr>
          <a:lstStyle/>
          <a:p>
            <a:pPr marL="457200" indent="-457200">
              <a:buBlip>
                <a:blip r:embed="rId1"/>
              </a:buBlip>
            </a:pPr>
            <a:r>
              <a:rPr lang="en-US" altLang="en-GB" dirty="0"/>
              <a:t>G4C Friday 22nd March, Macdonald Burlington Hotel, Birmingham</a:t>
            </a:r>
            <a:endParaRPr lang="en-US" altLang="en-GB" dirty="0"/>
          </a:p>
          <a:p>
            <a:pPr marL="457200" indent="-457200">
              <a:buBlip>
                <a:blip r:embed="rId1"/>
              </a:buBlip>
            </a:pPr>
            <a:r>
              <a:rPr lang="en-US" altLang="en-GB" dirty="0"/>
              <a:t>West Midlands Thursday 2nd May, Edgbaston Cricket Ground, Birmingham</a:t>
            </a:r>
            <a:endParaRPr lang="en-US" altLang="en-GB" dirty="0"/>
          </a:p>
          <a:p>
            <a:pPr marL="457200" indent="-457200">
              <a:buBlip>
                <a:blip r:embed="rId1"/>
              </a:buBlip>
            </a:pPr>
            <a:r>
              <a:rPr lang="en-US" altLang="en-GB" dirty="0"/>
              <a:t>East Midlands Thursday 27th June, The Athena, Leicester</a:t>
            </a:r>
            <a:endParaRPr lang="en-US" altLang="en-GB" dirty="0"/>
          </a:p>
          <a:p>
            <a:pPr marL="457200" indent="-457200">
              <a:buBlip>
                <a:blip r:embed="rId1"/>
              </a:buBlip>
            </a:pPr>
            <a:r>
              <a:rPr lang="en-US" altLang="en-GB" dirty="0"/>
              <a:t>National Finals, London date to be announced</a:t>
            </a:r>
            <a:endParaRPr lang="en-GB" dirty="0"/>
          </a:p>
          <a:p>
            <a:endParaRPr lang="en-GB" dirty="0"/>
          </a:p>
        </p:txBody>
      </p:sp>
      <p:pic>
        <p:nvPicPr>
          <p:cNvPr id="3" name="Picture 2" descr="A picture containing drawing&#10;&#10;Description automatically generate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4860" y="106141"/>
            <a:ext cx="3599688" cy="10789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GB" dirty="0"/>
              <a:t>2024 Awards Categories</a:t>
            </a:r>
            <a:endParaRPr lang="en-US" alt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lnSpcReduction="20000"/>
          </a:bodyPr>
          <a:lstStyle/>
          <a:p>
            <a:pPr marL="457200" indent="-457200">
              <a:buBlip>
                <a:blip r:embed="rId1"/>
              </a:buBlip>
            </a:pPr>
            <a:r>
              <a:rPr lang="en-US" altLang="en-GB" dirty="0"/>
              <a:t>Building Project of the Year</a:t>
            </a:r>
            <a:endParaRPr lang="en-US" altLang="en-GB" dirty="0"/>
          </a:p>
          <a:p>
            <a:pPr marL="457200" indent="-457200">
              <a:buBlip>
                <a:blip r:embed="rId1"/>
              </a:buBlip>
            </a:pPr>
            <a:r>
              <a:rPr lang="en-US" altLang="en-GB" dirty="0"/>
              <a:t>Residential Project of the Year</a:t>
            </a:r>
            <a:endParaRPr lang="en-US" altLang="en-GB" dirty="0"/>
          </a:p>
          <a:p>
            <a:pPr marL="457200" indent="-457200">
              <a:buBlip>
                <a:blip r:embed="rId1"/>
              </a:buBlip>
            </a:pPr>
            <a:r>
              <a:rPr lang="en-US" altLang="en-GB" dirty="0"/>
              <a:t>Infrastructure Project of the Year</a:t>
            </a:r>
            <a:endParaRPr lang="en-US" altLang="en-GB" dirty="0"/>
          </a:p>
          <a:p>
            <a:pPr marL="457200" indent="-457200">
              <a:buBlip>
                <a:blip r:embed="rId1"/>
              </a:buBlip>
            </a:pPr>
            <a:r>
              <a:rPr lang="en-US" altLang="en-GB" dirty="0"/>
              <a:t>Regeneration &amp; Retrofit Project of the Year</a:t>
            </a:r>
            <a:endParaRPr lang="en-US" altLang="en-GB" dirty="0"/>
          </a:p>
          <a:p>
            <a:pPr marL="457200" indent="-457200">
              <a:buBlip>
                <a:blip r:embed="rId1"/>
              </a:buBlip>
            </a:pPr>
            <a:r>
              <a:rPr lang="en-US" altLang="en-GB" dirty="0"/>
              <a:t>Client of the Year</a:t>
            </a:r>
            <a:endParaRPr lang="en-US" altLang="en-GB" dirty="0"/>
          </a:p>
          <a:p>
            <a:pPr marL="457200" indent="-457200">
              <a:buBlip>
                <a:blip r:embed="rId1"/>
              </a:buBlip>
            </a:pPr>
            <a:r>
              <a:rPr lang="en-US" altLang="en-GB" dirty="0"/>
              <a:t>Delivering Value Award</a:t>
            </a:r>
            <a:endParaRPr lang="en-US" altLang="en-GB" dirty="0"/>
          </a:p>
          <a:p>
            <a:pPr marL="457200" indent="-457200">
              <a:buBlip>
                <a:blip r:embed="rId1"/>
              </a:buBlip>
            </a:pPr>
            <a:r>
              <a:rPr lang="en-US" altLang="en-GB" dirty="0"/>
              <a:t>People &amp; Culture Award</a:t>
            </a:r>
            <a:endParaRPr lang="en-US" altLang="en-GB" dirty="0"/>
          </a:p>
          <a:p>
            <a:pPr marL="457200" indent="-457200">
              <a:buBlip>
                <a:blip r:embed="rId1"/>
              </a:buBlip>
            </a:pPr>
            <a:r>
              <a:rPr lang="en-US" altLang="en-GB" dirty="0"/>
              <a:t>Innovation Award</a:t>
            </a:r>
            <a:endParaRPr lang="en-US" altLang="en-GB" dirty="0"/>
          </a:p>
          <a:p>
            <a:pPr marL="457200" indent="-457200">
              <a:buBlip>
                <a:blip r:embed="rId1"/>
              </a:buBlip>
            </a:pPr>
            <a:r>
              <a:rPr lang="en-US" altLang="en-GB" dirty="0"/>
              <a:t>Climate Action Award</a:t>
            </a:r>
            <a:endParaRPr lang="en-US" altLang="en-GB" dirty="0"/>
          </a:p>
          <a:p>
            <a:pPr marL="457200" indent="-457200">
              <a:buBlip>
                <a:blip r:embed="rId1"/>
              </a:buBlip>
            </a:pPr>
            <a:r>
              <a:rPr lang="en-US" altLang="en-GB" dirty="0"/>
              <a:t>Integration &amp; Collaborative Working Award</a:t>
            </a:r>
            <a:endParaRPr lang="en-US" altLang="en-GB" dirty="0"/>
          </a:p>
        </p:txBody>
      </p:sp>
      <p:pic>
        <p:nvPicPr>
          <p:cNvPr id="3" name="Picture 2" descr="A picture containing drawing&#10;&#10;Description automatically generate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4860" y="106141"/>
            <a:ext cx="3599688" cy="10789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GB" dirty="0"/>
              <a:t>2024 Awards Categories</a:t>
            </a:r>
            <a:endParaRPr lang="en-US" alt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lnSpcReduction="20000"/>
          </a:bodyPr>
          <a:lstStyle/>
          <a:p>
            <a:pPr marL="457200" indent="-457200">
              <a:buBlip>
                <a:blip r:embed="rId1"/>
              </a:buBlip>
            </a:pPr>
            <a:r>
              <a:rPr lang="en-US" altLang="en-GB" dirty="0"/>
              <a:t>SME of the Year</a:t>
            </a:r>
            <a:endParaRPr lang="en-US" altLang="en-GB" dirty="0"/>
          </a:p>
          <a:p>
            <a:pPr marL="457200" indent="-457200">
              <a:buBlip>
                <a:blip r:embed="rId1"/>
              </a:buBlip>
            </a:pPr>
            <a:r>
              <a:rPr lang="en-US" altLang="en-GB" dirty="0"/>
              <a:t>ESG Award</a:t>
            </a:r>
            <a:endParaRPr lang="en-US" altLang="en-GB" dirty="0"/>
          </a:p>
          <a:p>
            <a:pPr marL="457200" indent="-457200">
              <a:buBlip>
                <a:blip r:embed="rId1"/>
              </a:buBlip>
            </a:pPr>
            <a:r>
              <a:rPr lang="en-US" altLang="en-GB" dirty="0"/>
              <a:t>G4C Future Leader Award</a:t>
            </a:r>
            <a:endParaRPr lang="en-US" altLang="en-GB" dirty="0"/>
          </a:p>
          <a:p>
            <a:pPr marL="457200" indent="-457200">
              <a:buBlip>
                <a:blip r:embed="rId1"/>
              </a:buBlip>
            </a:pPr>
            <a:r>
              <a:rPr lang="en-US" altLang="en-GB" dirty="0"/>
              <a:t>CE Midlands only</a:t>
            </a:r>
            <a:endParaRPr lang="en-US" altLang="en-GB" dirty="0"/>
          </a:p>
          <a:p>
            <a:pPr marL="914400" lvl="1" indent="-457200">
              <a:buBlip>
                <a:blip r:embed="rId1"/>
              </a:buBlip>
            </a:pPr>
            <a:r>
              <a:rPr lang="en-US" altLang="en-GB" dirty="0"/>
              <a:t>Achiever of the Year</a:t>
            </a:r>
            <a:endParaRPr lang="en-US" altLang="en-GB" dirty="0"/>
          </a:p>
          <a:p>
            <a:pPr marL="914400" lvl="1" indent="-457200">
              <a:buBlip>
                <a:blip r:embed="rId1"/>
              </a:buBlip>
            </a:pPr>
            <a:r>
              <a:rPr lang="en-US" altLang="en-GB" dirty="0"/>
              <a:t>Winner of Winners </a:t>
            </a:r>
            <a:endParaRPr lang="en-US" altLang="en-GB" dirty="0"/>
          </a:p>
          <a:p>
            <a:pPr marL="457200" lvl="0" indent="-457200">
              <a:buBlip>
                <a:blip r:embed="rId1"/>
              </a:buBlip>
            </a:pPr>
            <a:r>
              <a:rPr lang="en-US" altLang="en-GB" dirty="0"/>
              <a:t>Drinks Reception</a:t>
            </a:r>
            <a:endParaRPr lang="en-US" altLang="en-GB" dirty="0"/>
          </a:p>
          <a:p>
            <a:pPr marL="457200" lvl="0" indent="-457200">
              <a:buBlip>
                <a:blip r:embed="rId1"/>
              </a:buBlip>
            </a:pPr>
            <a:r>
              <a:rPr lang="en-US" altLang="en-GB" dirty="0"/>
              <a:t>Headline Sponsor</a:t>
            </a:r>
            <a:endParaRPr lang="en-US" altLang="en-GB" dirty="0"/>
          </a:p>
        </p:txBody>
      </p:sp>
      <p:pic>
        <p:nvPicPr>
          <p:cNvPr id="3" name="Picture 2" descr="A picture containing drawing&#10;&#10;Description automatically generate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4860" y="106141"/>
            <a:ext cx="3599688" cy="10789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Sponsorship Reference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/>
              <a:t>​mp4 icon CE Midlands_benefits of awards sponsorship_Video.mp4 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41960" y="365125"/>
            <a:ext cx="10911840" cy="1325880"/>
          </a:xfrm>
        </p:spPr>
        <p:txBody>
          <a:bodyPr/>
          <a:lstStyle/>
          <a:p>
            <a:r>
              <a:rPr lang="en-US" altLang="en-GB" dirty="0"/>
              <a:t>2024 Awards Discussion Points</a:t>
            </a:r>
            <a:endParaRPr lang="en-US" alt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lnSpcReduction="20000"/>
          </a:bodyPr>
          <a:lstStyle/>
          <a:p>
            <a:pPr marL="457200" indent="-457200">
              <a:buBlip>
                <a:blip r:embed="rId1"/>
              </a:buBlip>
            </a:pPr>
            <a:r>
              <a:rPr lang="en-US" altLang="en-GB" dirty="0"/>
              <a:t>Judging Process</a:t>
            </a:r>
            <a:endParaRPr lang="en-US" altLang="en-GB" dirty="0"/>
          </a:p>
          <a:p>
            <a:pPr marL="457200" indent="-457200">
              <a:buBlip>
                <a:blip r:embed="rId1"/>
              </a:buBlip>
            </a:pPr>
            <a:r>
              <a:rPr lang="en-US" altLang="en-GB" dirty="0"/>
              <a:t>Judging Dates</a:t>
            </a:r>
            <a:endParaRPr lang="en-US" altLang="en-GB" dirty="0"/>
          </a:p>
          <a:p>
            <a:pPr marL="914400" lvl="1" indent="-457200">
              <a:buBlip>
                <a:blip r:embed="rId1"/>
              </a:buBlip>
            </a:pPr>
            <a:r>
              <a:rPr lang="en-US" altLang="en-GB" dirty="0"/>
              <a:t>G4C w/c 22nd January 2024? </a:t>
            </a:r>
            <a:endParaRPr lang="en-US" altLang="en-GB" dirty="0"/>
          </a:p>
          <a:p>
            <a:pPr marL="914400" lvl="1" indent="-457200">
              <a:buBlip>
                <a:blip r:embed="rId1"/>
              </a:buBlip>
            </a:pPr>
            <a:r>
              <a:rPr lang="en-US" altLang="en-GB" dirty="0"/>
              <a:t>West Midlands w/c 26th February 2024?</a:t>
            </a:r>
            <a:endParaRPr lang="en-US" altLang="en-GB" dirty="0"/>
          </a:p>
          <a:p>
            <a:pPr marL="914400" lvl="1" indent="-457200">
              <a:buBlip>
                <a:blip r:embed="rId1"/>
              </a:buBlip>
            </a:pPr>
            <a:r>
              <a:rPr lang="en-US" altLang="en-GB" dirty="0"/>
              <a:t>East Midlands w/c 22nd April 2024?</a:t>
            </a:r>
            <a:endParaRPr lang="en-US" altLang="en-GB" dirty="0"/>
          </a:p>
          <a:p>
            <a:pPr marL="457200" lvl="0" indent="-457200">
              <a:buBlip>
                <a:blip r:embed="rId1"/>
              </a:buBlip>
            </a:pPr>
            <a:r>
              <a:rPr lang="en-US" altLang="en-GB" dirty="0"/>
              <a:t>Awards Dinner</a:t>
            </a:r>
            <a:endParaRPr lang="en-US" altLang="en-GB" dirty="0"/>
          </a:p>
          <a:p>
            <a:pPr marL="914400" lvl="1" indent="-457200">
              <a:buBlip>
                <a:blip r:embed="rId1"/>
              </a:buBlip>
            </a:pPr>
            <a:r>
              <a:rPr lang="en-US" altLang="en-GB" dirty="0"/>
              <a:t>Presenter</a:t>
            </a:r>
            <a:endParaRPr lang="en-US" altLang="en-GB" dirty="0"/>
          </a:p>
          <a:p>
            <a:pPr marL="914400" lvl="1" indent="-457200">
              <a:buBlip>
                <a:blip r:embed="rId1"/>
              </a:buBlip>
            </a:pPr>
            <a:r>
              <a:rPr lang="en-US" altLang="en-GB" dirty="0"/>
              <a:t>Timings</a:t>
            </a:r>
            <a:endParaRPr lang="en-US" altLang="en-GB" dirty="0"/>
          </a:p>
          <a:p>
            <a:pPr marL="914400" lvl="1" indent="-457200">
              <a:buBlip>
                <a:blip r:embed="rId1"/>
              </a:buBlip>
            </a:pPr>
            <a:r>
              <a:rPr lang="en-US" altLang="en-GB" dirty="0"/>
              <a:t>Entertainment</a:t>
            </a:r>
            <a:endParaRPr lang="en-US" altLang="en-GB" dirty="0"/>
          </a:p>
          <a:p>
            <a:pPr marL="914400" lvl="1" indent="-457200">
              <a:buBlip>
                <a:blip r:embed="rId1"/>
              </a:buBlip>
            </a:pPr>
            <a:r>
              <a:rPr lang="en-US" altLang="en-GB" dirty="0"/>
              <a:t>Interviews</a:t>
            </a:r>
            <a:endParaRPr lang="en-US" altLang="en-GB" dirty="0"/>
          </a:p>
          <a:p>
            <a:pPr marL="914400" lvl="1" indent="-457200">
              <a:buBlip>
                <a:blip r:embed="rId1"/>
              </a:buBlip>
            </a:pPr>
            <a:r>
              <a:rPr lang="en-US" altLang="en-GB" dirty="0"/>
              <a:t>Cost of tickets</a:t>
            </a:r>
            <a:endParaRPr lang="en-US" altLang="en-GB" dirty="0"/>
          </a:p>
        </p:txBody>
      </p:sp>
      <p:pic>
        <p:nvPicPr>
          <p:cNvPr id="3" name="Picture 2" descr="A picture containing drawing&#10;&#10;Description automatically generate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4860" y="106141"/>
            <a:ext cx="3599688" cy="10789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650260" y="1860699"/>
            <a:ext cx="886888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solidFill>
                  <a:srgbClr val="92B7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Thank you for listening</a:t>
            </a:r>
            <a:endParaRPr lang="en-GB" sz="2400" b="1" dirty="0">
              <a:solidFill>
                <a:srgbClr val="7030A0"/>
              </a:solidFill>
              <a:latin typeface="Calibri Light" panose="020F0302020204030204" pitchFamily="34" charset="0"/>
            </a:endParaRPr>
          </a:p>
          <a:p>
            <a:pPr algn="ctr"/>
            <a:endParaRPr lang="en-GB" sz="2400" b="1" dirty="0">
              <a:solidFill>
                <a:srgbClr val="7030A0"/>
              </a:solidFill>
              <a:latin typeface="Calibri Light" panose="020F0302020204030204" pitchFamily="34" charset="0"/>
            </a:endParaRPr>
          </a:p>
          <a:p>
            <a:pPr algn="ctr"/>
            <a:r>
              <a:rPr lang="en-GB" sz="2400" b="1" dirty="0">
                <a:solidFill>
                  <a:srgbClr val="7030A0"/>
                </a:solidFill>
                <a:latin typeface="Calibri Light" panose="020F0302020204030204" pitchFamily="34" charset="0"/>
              </a:rPr>
              <a:t>Andrew Carpenter, Chief Executive</a:t>
            </a:r>
            <a:endParaRPr lang="en-GB" sz="2400" b="1" dirty="0">
              <a:solidFill>
                <a:srgbClr val="7030A0"/>
              </a:solidFill>
              <a:latin typeface="Calibri Light" panose="020F0302020204030204" pitchFamily="34" charset="0"/>
            </a:endParaRPr>
          </a:p>
          <a:p>
            <a:pPr algn="ctr"/>
            <a:r>
              <a:rPr lang="en-GB" sz="2400" b="1" dirty="0">
                <a:solidFill>
                  <a:srgbClr val="7030A0"/>
                </a:solidFill>
                <a:latin typeface="Calibri Light" panose="020F0302020204030204" pitchFamily="34" charset="0"/>
              </a:rPr>
              <a:t>Constructing Excellence Midlands</a:t>
            </a:r>
            <a:endParaRPr lang="en-GB" sz="2400" b="1" dirty="0">
              <a:solidFill>
                <a:srgbClr val="7030A0"/>
              </a:solidFill>
              <a:latin typeface="Calibri Light" panose="020F0302020204030204" pitchFamily="34" charset="0"/>
            </a:endParaRPr>
          </a:p>
          <a:p>
            <a:pPr algn="ctr"/>
            <a:endParaRPr lang="en-GB" sz="2400" b="1" dirty="0">
              <a:solidFill>
                <a:srgbClr val="7030A0"/>
              </a:solidFill>
              <a:latin typeface="Calibri Light" panose="020F0302020204030204" pitchFamily="34" charset="0"/>
            </a:endParaRPr>
          </a:p>
          <a:p>
            <a:pPr algn="ctr"/>
            <a:endParaRPr lang="en-GB" sz="2400" b="1" dirty="0">
              <a:solidFill>
                <a:srgbClr val="7030A0"/>
              </a:solidFill>
              <a:latin typeface="Calibri Light" panose="020F0302020204030204" pitchFamily="34" charset="0"/>
            </a:endParaRPr>
          </a:p>
          <a:p>
            <a:pPr algn="ctr"/>
            <a:endParaRPr lang="en-GB" sz="4000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2305" y="50997"/>
            <a:ext cx="3599695" cy="107899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65906" y="6419602"/>
            <a:ext cx="2551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          </a:t>
            </a:r>
            <a:r>
              <a:rPr lang="en-GB" b="1" dirty="0">
                <a:solidFill>
                  <a:srgbClr val="002060"/>
                </a:solidFill>
              </a:rPr>
              <a:t>@cemidlands</a:t>
            </a:r>
            <a:endParaRPr lang="en-GB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59478" y="6437671"/>
            <a:ext cx="2831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2060"/>
                </a:solidFill>
              </a:rPr>
              <a:t>W: cemidlands.org</a:t>
            </a:r>
            <a:endParaRPr lang="en-GB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67955" y="6437671"/>
            <a:ext cx="2831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2060"/>
                </a:solidFill>
              </a:rPr>
              <a:t>E:info@cemidlands.org</a:t>
            </a:r>
            <a:endParaRPr lang="en-GB" b="1" dirty="0">
              <a:solidFill>
                <a:srgbClr val="002060"/>
              </a:solidFill>
            </a:endParaRPr>
          </a:p>
        </p:txBody>
      </p:sp>
      <p:pic>
        <p:nvPicPr>
          <p:cNvPr id="9" name="Picture 8" descr="A picture containing clipart&#10;&#10;Description generated with high confidenc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800" y="6419603"/>
            <a:ext cx="367660" cy="3365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85042" y="76780"/>
            <a:ext cx="3599695" cy="107899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65906" y="6419602"/>
            <a:ext cx="2551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          </a:t>
            </a:r>
            <a:r>
              <a:rPr lang="en-GB" b="1" dirty="0">
                <a:solidFill>
                  <a:srgbClr val="002060"/>
                </a:solidFill>
              </a:rPr>
              <a:t>@cemidlands</a:t>
            </a:r>
            <a:endParaRPr lang="en-GB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59478" y="6437671"/>
            <a:ext cx="2831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2060"/>
                </a:solidFill>
              </a:rPr>
              <a:t>W: cemidlands.org</a:t>
            </a:r>
            <a:endParaRPr lang="en-GB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67955" y="6437671"/>
            <a:ext cx="2831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2060"/>
                </a:solidFill>
              </a:rPr>
              <a:t>E:info@cemidlands.org</a:t>
            </a:r>
            <a:endParaRPr lang="en-GB" b="1" dirty="0">
              <a:solidFill>
                <a:srgbClr val="002060"/>
              </a:solidFill>
            </a:endParaRPr>
          </a:p>
        </p:txBody>
      </p:sp>
      <p:pic>
        <p:nvPicPr>
          <p:cNvPr id="9" name="Picture 8" descr="A picture containing clipart&#10;&#10;Description generated with high confidenc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800" y="6419603"/>
            <a:ext cx="367660" cy="33651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650260" y="1426788"/>
            <a:ext cx="88914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460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  <a:p>
            <a:endParaRPr lang="en-GB" sz="4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4294967295"/>
          </p:nvPr>
        </p:nvSpPr>
        <p:spPr>
          <a:xfrm>
            <a:off x="1524000" y="1825625"/>
            <a:ext cx="7886700" cy="4351338"/>
          </a:xfrm>
        </p:spPr>
        <p:txBody>
          <a:bodyPr>
            <a:normAutofit/>
          </a:bodyPr>
          <a:lstStyle/>
          <a:p>
            <a:endParaRPr lang="en-GB" dirty="0"/>
          </a:p>
        </p:txBody>
      </p:sp>
      <p:pic>
        <p:nvPicPr>
          <p:cNvPr id="12" name="Picture 2" descr="NEWS FOR YO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601" y="1412408"/>
            <a:ext cx="5376333" cy="4033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880529" y="1811340"/>
            <a:ext cx="6566987" cy="4711699"/>
          </a:xfrm>
        </p:spPr>
        <p:txBody>
          <a:bodyPr>
            <a:normAutofit lnSpcReduction="20000"/>
          </a:bodyPr>
          <a:lstStyle/>
          <a:p>
            <a:pPr>
              <a:buBlip>
                <a:blip r:embed="rId1"/>
              </a:buBlip>
              <a:defRPr/>
            </a:pPr>
            <a:r>
              <a:rPr lang="en-GB" dirty="0"/>
              <a:t> CE Midlands is the regional arm of Constructing Excellence </a:t>
            </a:r>
            <a:endParaRPr lang="en-GB" dirty="0"/>
          </a:p>
          <a:p>
            <a:pPr>
              <a:buBlip>
                <a:blip r:embed="rId1"/>
              </a:buBlip>
              <a:defRPr/>
            </a:pPr>
            <a:r>
              <a:rPr lang="en-GB" dirty="0"/>
              <a:t> Cross-industry, cross supply chain, member led organisation </a:t>
            </a:r>
            <a:endParaRPr lang="en-GB" dirty="0"/>
          </a:p>
          <a:p>
            <a:pPr>
              <a:buBlip>
                <a:blip r:embed="rId1"/>
              </a:buBlip>
              <a:defRPr/>
            </a:pPr>
            <a:r>
              <a:rPr lang="en-GB" dirty="0"/>
              <a:t> Building, Housing, Infrastructure &amp; FM</a:t>
            </a:r>
            <a:endParaRPr lang="en-GB" dirty="0"/>
          </a:p>
          <a:p>
            <a:pPr>
              <a:buBlip>
                <a:blip r:embed="rId1"/>
              </a:buBlip>
              <a:defRPr/>
            </a:pPr>
            <a:r>
              <a:rPr lang="en-GB" dirty="0"/>
              <a:t>  A platform for industry improvement to deliver better value for clients, industry and users through collaborative working</a:t>
            </a:r>
            <a:endParaRPr lang="en-GB" dirty="0"/>
          </a:p>
          <a:p>
            <a:pPr>
              <a:buBlip>
                <a:blip r:embed="rId1"/>
              </a:buBlip>
              <a:defRPr/>
            </a:pPr>
            <a:r>
              <a:rPr lang="en-GB" dirty="0"/>
              <a:t> Not-for-profit best practice and knowledge transfer organisation</a:t>
            </a:r>
            <a:endParaRPr lang="en-GB" dirty="0"/>
          </a:p>
          <a:p>
            <a:pPr>
              <a:buBlip>
                <a:blip r:embed="rId1"/>
              </a:buBlip>
              <a:defRPr/>
            </a:pPr>
            <a:r>
              <a:rPr lang="en-GB" dirty="0"/>
              <a:t>  We use the knowledge to influence </a:t>
            </a:r>
            <a:r>
              <a:rPr lang="en-US" altLang="en-GB" dirty="0"/>
              <a:t>change </a:t>
            </a:r>
            <a:r>
              <a:rPr lang="en-GB" dirty="0"/>
              <a:t>&amp; network</a:t>
            </a:r>
            <a:r>
              <a:rPr lang="en-US" altLang="en-GB" dirty="0"/>
              <a:t> with like minded professionals</a:t>
            </a:r>
            <a:endParaRPr lang="en-GB" dirty="0"/>
          </a:p>
          <a:p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About us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6232" y="1710660"/>
            <a:ext cx="3095235" cy="445149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 descr="A picture containing drawing&#10;&#10;Description automatically generate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005" y="156345"/>
            <a:ext cx="3599688" cy="10789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UK construction improvement</a:t>
            </a:r>
            <a:br>
              <a:rPr lang="en-GB" sz="4000" dirty="0"/>
            </a:br>
            <a:r>
              <a:rPr lang="en-GB" sz="4000" dirty="0"/>
              <a:t>can be charted by a number of key reports</a:t>
            </a:r>
            <a:endParaRPr lang="en-GB" sz="4000" dirty="0"/>
          </a:p>
        </p:txBody>
      </p:sp>
      <p:pic>
        <p:nvPicPr>
          <p:cNvPr id="14339" name="Picture 4" descr="rethinking construction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9108" y="2535356"/>
            <a:ext cx="1255713" cy="1727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6" descr="2568_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9907" y="2500433"/>
            <a:ext cx="1339850" cy="2000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842" y="2498843"/>
            <a:ext cx="1254125" cy="17637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63" y="2564606"/>
            <a:ext cx="1308100" cy="17287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3" name="AutoShape 7"/>
          <p:cNvSpPr>
            <a:spLocks noChangeArrowheads="1"/>
          </p:cNvSpPr>
          <p:nvPr/>
        </p:nvSpPr>
        <p:spPr bwMode="auto">
          <a:xfrm>
            <a:off x="207034" y="4341138"/>
            <a:ext cx="9770247" cy="936625"/>
          </a:xfrm>
          <a:prstGeom prst="rightArrow">
            <a:avLst>
              <a:gd name="adj1" fmla="val 68139"/>
              <a:gd name="adj2" fmla="val 10833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5" rIns="91430" bIns="45715" anchor="ctr"/>
          <a:lstStyle/>
          <a:p>
            <a:pPr>
              <a:spcBef>
                <a:spcPct val="20000"/>
              </a:spcBef>
            </a:pPr>
            <a:r>
              <a:rPr lang="en-GB" sz="3200" b="1" dirty="0"/>
              <a:t> 1994.......1998.........2006…...2010…2013……2016…2018</a:t>
            </a:r>
            <a:endParaRPr lang="en-US" sz="3200" b="1" dirty="0"/>
          </a:p>
        </p:txBody>
      </p:sp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187" y="2469595"/>
            <a:ext cx="1219200" cy="1728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708688"/>
                  </a:outerShdw>
                </a:effectLst>
              </a14:hiddenEffects>
            </a:ext>
          </a:extLst>
        </p:spPr>
      </p:pic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207034" y="1485226"/>
            <a:ext cx="10218946" cy="936625"/>
          </a:xfrm>
          <a:prstGeom prst="rightArrow">
            <a:avLst>
              <a:gd name="adj1" fmla="val 68139"/>
              <a:gd name="adj2" fmla="val 10833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sz="2800" b="1" dirty="0"/>
              <a:t> </a:t>
            </a:r>
            <a:r>
              <a:rPr lang="en-GB" sz="2400" b="1" dirty="0"/>
              <a:t>Latham…….Egan……Olympics…..’Crisis…....2025…….Farmer……Hackitt</a:t>
            </a:r>
            <a:endParaRPr lang="en-US" sz="2400" b="1" dirty="0"/>
          </a:p>
        </p:txBody>
      </p:sp>
      <p:pic>
        <p:nvPicPr>
          <p:cNvPr id="4" name="Picture 3" descr="A picture containing drawing&#10;&#10;Description automatically generated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312" y="-13913"/>
            <a:ext cx="3599688" cy="1078992"/>
          </a:xfrm>
          <a:prstGeom prst="rect">
            <a:avLst/>
          </a:prstGeom>
        </p:spPr>
      </p:pic>
      <p:pic>
        <p:nvPicPr>
          <p:cNvPr id="1026" name="Picture 2" descr="See the source imag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2980" y="2469594"/>
            <a:ext cx="1372164" cy="1792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ee the source imag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4057" y="2490409"/>
            <a:ext cx="1265819" cy="1772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9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/>
      </p:par>
    </p:tnLst>
    <p:bldLst>
      <p:bldP spid="14343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138260" y="2020569"/>
            <a:ext cx="5621145" cy="1644651"/>
          </a:xfrm>
        </p:spPr>
        <p:txBody>
          <a:bodyPr>
            <a:noAutofit/>
          </a:bodyPr>
          <a:lstStyle/>
          <a:p>
            <a:r>
              <a:rPr lang="en-GB" sz="3600" b="1" i="1" dirty="0"/>
              <a:t>Positively disrupting the industry delivery processes to transform performance</a:t>
            </a:r>
            <a:endParaRPr lang="en-GB" sz="3600" b="1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Our mission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636232" y="1710660"/>
            <a:ext cx="3095235" cy="445149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 descr="A picture containing drawing&#10;&#10;Description automatically generate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005" y="156345"/>
            <a:ext cx="3599688" cy="10789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880534" y="1454149"/>
            <a:ext cx="10720917" cy="629051"/>
          </a:xfrm>
        </p:spPr>
        <p:txBody>
          <a:bodyPr>
            <a:normAutofit/>
          </a:bodyPr>
          <a:lstStyle/>
          <a:p>
            <a:r>
              <a:rPr lang="en-GB" dirty="0"/>
              <a:t>Superior outcomes from new delivery models featuring:</a:t>
            </a:r>
            <a:endParaRPr lang="en-GB" dirty="0"/>
          </a:p>
          <a:p>
            <a:endParaRPr lang="en-GB" sz="1865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880529" y="1811340"/>
            <a:ext cx="7225503" cy="4711699"/>
          </a:xfrm>
        </p:spPr>
        <p:txBody>
          <a:bodyPr>
            <a:normAutofit/>
          </a:bodyPr>
          <a:lstStyle/>
          <a:p>
            <a:endParaRPr lang="en-GB" sz="2400" dirty="0"/>
          </a:p>
          <a:p>
            <a:pPr>
              <a:buBlip>
                <a:blip r:embed="rId1"/>
              </a:buBlip>
            </a:pPr>
            <a:r>
              <a:rPr lang="en-GB" sz="2400" dirty="0"/>
              <a:t>  A </a:t>
            </a:r>
            <a:r>
              <a:rPr lang="en-GB" sz="2400" b="1" dirty="0"/>
              <a:t>client-led transformation </a:t>
            </a:r>
            <a:r>
              <a:rPr lang="en-GB" sz="2400" dirty="0"/>
              <a:t>by procuring for outcomes and value</a:t>
            </a:r>
            <a:r>
              <a:rPr lang="en-US" altLang="en-GB" sz="2400" dirty="0"/>
              <a:t> for all stakeholders</a:t>
            </a:r>
            <a:endParaRPr lang="en-GB" sz="2400" b="1" dirty="0"/>
          </a:p>
          <a:p>
            <a:pPr>
              <a:buBlip>
                <a:blip r:embed="rId1"/>
              </a:buBlip>
            </a:pPr>
            <a:r>
              <a:rPr lang="en-GB" sz="2400" b="1" dirty="0"/>
              <a:t>  </a:t>
            </a:r>
            <a:r>
              <a:rPr lang="en-US" altLang="en-GB" sz="2400" b="1" dirty="0"/>
              <a:t>I</a:t>
            </a:r>
            <a:r>
              <a:rPr lang="en-GB" sz="2400" b="1" dirty="0"/>
              <a:t>ntegrated teams </a:t>
            </a:r>
            <a:r>
              <a:rPr lang="en-GB" sz="2400" dirty="0"/>
              <a:t>working collaboratively with long-term relationships and aligned commercial arrangements</a:t>
            </a:r>
            <a:endParaRPr lang="en-GB" sz="2400" dirty="0"/>
          </a:p>
          <a:p>
            <a:pPr>
              <a:buBlip>
                <a:blip r:embed="rId1"/>
              </a:buBlip>
            </a:pPr>
            <a:r>
              <a:rPr lang="en-US" altLang="en-GB" sz="2400" dirty="0"/>
              <a:t> </a:t>
            </a:r>
            <a:r>
              <a:rPr lang="en-US" altLang="en-GB" sz="2400" b="1" dirty="0"/>
              <a:t>Health and Wellbeing,</a:t>
            </a:r>
            <a:r>
              <a:rPr lang="en-US" altLang="en-GB" sz="2400" dirty="0"/>
              <a:t> </a:t>
            </a:r>
            <a:r>
              <a:rPr lang="en-US" altLang="en-GB" sz="2400" b="1" dirty="0"/>
              <a:t>Equality, Diversity &amp; Inclusion </a:t>
            </a:r>
            <a:r>
              <a:rPr lang="en-US" altLang="en-GB" sz="2400" dirty="0"/>
              <a:t>is at our heart</a:t>
            </a:r>
            <a:endParaRPr lang="en-US" altLang="en-GB" sz="2400" dirty="0"/>
          </a:p>
          <a:p>
            <a:pPr>
              <a:buBlip>
                <a:blip r:embed="rId1"/>
              </a:buBlip>
            </a:pPr>
            <a:r>
              <a:rPr lang="en-US" altLang="en-GB" sz="2400" dirty="0"/>
              <a:t> </a:t>
            </a:r>
            <a:r>
              <a:rPr lang="en-US" altLang="en-GB" sz="2400" b="1" dirty="0"/>
              <a:t>A Greener, Safer, Smarter </a:t>
            </a:r>
            <a:r>
              <a:rPr lang="en-US" altLang="en-GB" sz="2400" dirty="0"/>
              <a:t>industry</a:t>
            </a:r>
            <a:endParaRPr lang="en-US" altLang="en-GB" sz="24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Our vision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9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848" y="2440391"/>
            <a:ext cx="4012469" cy="3242120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5820" y="172697"/>
            <a:ext cx="3599688" cy="10789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 E Midlands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lnSpcReduction="20000"/>
          </a:bodyPr>
          <a:lstStyle/>
          <a:p>
            <a:pPr marL="457200" indent="-457200">
              <a:buBlip>
                <a:blip r:embed="rId1"/>
              </a:buBlip>
            </a:pPr>
            <a:r>
              <a:rPr lang="en-GB" dirty="0"/>
              <a:t>Board of </a:t>
            </a:r>
            <a:r>
              <a:rPr lang="en-US" altLang="en-GB" dirty="0"/>
              <a:t>18</a:t>
            </a:r>
            <a:r>
              <a:rPr lang="en-GB" dirty="0"/>
              <a:t> chaired by Uma Shanker, </a:t>
            </a:r>
            <a:r>
              <a:rPr lang="en-US" altLang="en-GB" dirty="0"/>
              <a:t>Severn Trent Water</a:t>
            </a:r>
            <a:endParaRPr lang="en-GB" dirty="0"/>
          </a:p>
          <a:p>
            <a:pPr marL="457200" indent="-457200">
              <a:buBlip>
                <a:blip r:embed="rId1"/>
              </a:buBlip>
            </a:pPr>
            <a:r>
              <a:rPr lang="en-US" altLang="en-GB" dirty="0"/>
              <a:t>Four</a:t>
            </a:r>
            <a:r>
              <a:rPr lang="en-GB" dirty="0"/>
              <a:t> Thought Leadership Theme Groups</a:t>
            </a:r>
            <a:endParaRPr lang="en-GB" dirty="0"/>
          </a:p>
          <a:p>
            <a:pPr marL="457200" indent="-457200">
              <a:buBlip>
                <a:blip r:embed="rId1"/>
              </a:buBlip>
            </a:pPr>
            <a:r>
              <a:rPr lang="en-GB" dirty="0"/>
              <a:t>Six Best Practice Clubs </a:t>
            </a:r>
            <a:endParaRPr lang="en-GB" dirty="0"/>
          </a:p>
          <a:p>
            <a:pPr marL="457200" indent="-457200">
              <a:buBlip>
                <a:blip r:embed="rId1"/>
              </a:buBlip>
            </a:pPr>
            <a:r>
              <a:rPr lang="en-US" altLang="en-GB" dirty="0"/>
              <a:t>Four Forums</a:t>
            </a:r>
            <a:endParaRPr lang="en-US" altLang="en-GB" dirty="0"/>
          </a:p>
          <a:p>
            <a:pPr marL="457200" indent="-457200">
              <a:buBlip>
                <a:blip r:embed="rId1"/>
              </a:buBlip>
            </a:pPr>
            <a:r>
              <a:rPr lang="en-US" altLang="en-GB" dirty="0"/>
              <a:t>G4C network</a:t>
            </a:r>
            <a:endParaRPr lang="en-GB" dirty="0"/>
          </a:p>
          <a:p>
            <a:pPr marL="457200" indent="-457200">
              <a:buBlip>
                <a:blip r:embed="rId1"/>
              </a:buBlip>
            </a:pPr>
            <a:r>
              <a:rPr lang="en-GB" dirty="0"/>
              <a:t>Annual </a:t>
            </a:r>
            <a:r>
              <a:rPr lang="en-US" altLang="en-GB" dirty="0"/>
              <a:t>East &amp; West Midlands </a:t>
            </a:r>
            <a:r>
              <a:rPr lang="en-GB" dirty="0"/>
              <a:t>Awards</a:t>
            </a:r>
            <a:endParaRPr lang="en-GB" dirty="0"/>
          </a:p>
          <a:p>
            <a:pPr marL="457200" indent="-457200">
              <a:buBlip>
                <a:blip r:embed="rId1"/>
              </a:buBlip>
            </a:pPr>
            <a:r>
              <a:rPr lang="en-GB" dirty="0"/>
              <a:t>Annual </a:t>
            </a:r>
            <a:r>
              <a:rPr lang="en-US" altLang="en-GB" dirty="0"/>
              <a:t>Construction, Housing &amp; Infrastructure </a:t>
            </a:r>
            <a:r>
              <a:rPr lang="en-GB" dirty="0"/>
              <a:t>Summit</a:t>
            </a:r>
            <a:r>
              <a:rPr lang="en-US" altLang="en-GB" dirty="0"/>
              <a:t>s</a:t>
            </a:r>
            <a:endParaRPr lang="en-GB" dirty="0"/>
          </a:p>
          <a:p>
            <a:pPr marL="457200" indent="-457200">
              <a:buBlip>
                <a:blip r:embed="rId1"/>
              </a:buBlip>
            </a:pPr>
            <a:r>
              <a:rPr lang="en-US" altLang="en-GB" dirty="0"/>
              <a:t>Diploma in collaboration in construction</a:t>
            </a:r>
            <a:endParaRPr lang="en-US" altLang="en-GB" dirty="0"/>
          </a:p>
          <a:p>
            <a:pPr marL="457200" indent="-457200">
              <a:buBlip>
                <a:blip r:embed="rId1"/>
              </a:buBlip>
            </a:pPr>
            <a:r>
              <a:rPr lang="en-GB" dirty="0"/>
              <a:t>Leadership Dinners</a:t>
            </a:r>
            <a:r>
              <a:rPr lang="en-US" altLang="en-GB" dirty="0"/>
              <a:t> &amp; other events</a:t>
            </a:r>
            <a:endParaRPr lang="en-GB" dirty="0"/>
          </a:p>
          <a:p>
            <a:pPr marL="457200" indent="-457200">
              <a:buBlip>
                <a:blip r:embed="rId1"/>
              </a:buBlip>
            </a:pPr>
            <a:r>
              <a:rPr lang="en-US" altLang="en-GB" dirty="0"/>
              <a:t>Monthly webinars</a:t>
            </a:r>
            <a:endParaRPr lang="en-GB" dirty="0"/>
          </a:p>
          <a:p>
            <a:endParaRPr lang="en-GB" dirty="0"/>
          </a:p>
        </p:txBody>
      </p:sp>
      <p:pic>
        <p:nvPicPr>
          <p:cNvPr id="3" name="Picture 2" descr="A picture containing drawing&#10;&#10;Description automatically generate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4860" y="106141"/>
            <a:ext cx="3599688" cy="10789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Putting data at the heart of Constructing Excellence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2820" y="1697501"/>
            <a:ext cx="7482529" cy="4861699"/>
          </a:xfrm>
        </p:spPr>
        <p:txBody>
          <a:bodyPr>
            <a:normAutofit/>
          </a:bodyPr>
          <a:lstStyle/>
          <a:p>
            <a:pPr marL="457200" indent="-457200">
              <a:buBlip>
                <a:blip r:embed="rId1"/>
              </a:buBlip>
            </a:pPr>
            <a:r>
              <a:rPr lang="en-GB" b="0" dirty="0"/>
              <a:t>Constructing Excellence has a two decade track record at the forefront of performance measurement through our construction industry KPIs</a:t>
            </a:r>
            <a:endParaRPr lang="en-GB" b="0" dirty="0"/>
          </a:p>
          <a:p>
            <a:pPr marL="457200" indent="-457200">
              <a:buBlip>
                <a:blip r:embed="rId1"/>
              </a:buBlip>
            </a:pPr>
            <a:r>
              <a:rPr lang="en-GB" b="0" dirty="0"/>
              <a:t>UK Industry Performance Report published each year since 1999, now in partnership with Glenigan</a:t>
            </a:r>
            <a:endParaRPr lang="en-GB" b="0" dirty="0"/>
          </a:p>
          <a:p>
            <a:pPr marL="457200" indent="-457200">
              <a:buBlip>
                <a:blip r:embed="rId1"/>
              </a:buBlip>
            </a:pPr>
            <a:r>
              <a:rPr lang="en-GB" b="0" dirty="0"/>
              <a:t>Measuring performance is core to delivering our vision of excellence</a:t>
            </a:r>
            <a:endParaRPr lang="en-GB" b="0" dirty="0"/>
          </a:p>
          <a:p>
            <a:pPr marL="457200" indent="-457200">
              <a:buBlip>
                <a:blip r:embed="rId1"/>
              </a:buBlip>
            </a:pPr>
            <a:r>
              <a:rPr lang="en-GB" b="0" dirty="0"/>
              <a:t>We </a:t>
            </a:r>
            <a:r>
              <a:rPr lang="en-GB" dirty="0"/>
              <a:t>regularly</a:t>
            </a:r>
            <a:r>
              <a:rPr lang="en-GB" b="0" dirty="0"/>
              <a:t> refocus on this agenda with a programme of activity </a:t>
            </a:r>
            <a:r>
              <a:rPr lang="en-GB" dirty="0"/>
              <a:t>each year</a:t>
            </a:r>
            <a:endParaRPr lang="en-GB" b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5909" t="14817" r="41970" b="4357"/>
          <a:stretch>
            <a:fillRect/>
          </a:stretch>
        </p:blipFill>
        <p:spPr>
          <a:xfrm>
            <a:off x="8495960" y="1622228"/>
            <a:ext cx="3184381" cy="45072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en-US" sz="4000" b="1" dirty="0"/>
              <a:t>Over 500 Demonstrations </a:t>
            </a:r>
            <a:br>
              <a:rPr lang="en-GB" altLang="en-US" sz="4000" b="1" dirty="0"/>
            </a:br>
            <a:r>
              <a:rPr lang="en-GB" altLang="en-US" sz="4000" b="1" dirty="0"/>
              <a:t>from all sectors, regions and sizes</a:t>
            </a:r>
            <a:endParaRPr lang="en-GB" altLang="en-US" sz="4000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1309511" y="1486729"/>
            <a:ext cx="8304954" cy="4665716"/>
            <a:chOff x="1774825" y="1238250"/>
            <a:chExt cx="8424864" cy="4897439"/>
          </a:xfrm>
        </p:grpSpPr>
        <p:pic>
          <p:nvPicPr>
            <p:cNvPr id="35843" name="Picture 12" descr="genesis_suds_resized_for_web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5913" y="1263650"/>
              <a:ext cx="1009650" cy="151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44" name="Picture 7" descr="Cleveleys Coastal Defenc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387"/>
            <a:stretch>
              <a:fillRect/>
            </a:stretch>
          </p:blipFill>
          <p:spPr bwMode="auto">
            <a:xfrm>
              <a:off x="3935413" y="1262064"/>
              <a:ext cx="1008062" cy="1519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45" name="Picture 5" descr="YQ3W7123sml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6500" y="1266826"/>
              <a:ext cx="1009650" cy="151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46" name="Picture 5" descr="52 Grosvenor Gardens">
              <a:hlinkClick r:id="rId4" tooltip="52 Grosvenor Gardens"/>
            </p:cNvPr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4173"/>
            <a:stretch>
              <a:fillRect/>
            </a:stretch>
          </p:blipFill>
          <p:spPr bwMode="auto">
            <a:xfrm>
              <a:off x="6096001" y="1266826"/>
              <a:ext cx="942975" cy="151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47" name="Picture 7" descr="A2 with four lanes now running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318"/>
            <a:stretch>
              <a:fillRect/>
            </a:stretch>
          </p:blipFill>
          <p:spPr bwMode="auto">
            <a:xfrm>
              <a:off x="2847976" y="2924175"/>
              <a:ext cx="944563" cy="1512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48" name="Picture 9" descr="gallery image"/>
            <p:cNvPicPr>
              <a:picLocks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616" r="34276"/>
            <a:stretch>
              <a:fillRect/>
            </a:stretch>
          </p:blipFill>
          <p:spPr bwMode="auto">
            <a:xfrm>
              <a:off x="5016501" y="2924175"/>
              <a:ext cx="942975" cy="1512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49" name="Picture 6" descr="MOD andover Pic3"/>
            <p:cNvPicPr>
              <a:picLocks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810" r="37263"/>
            <a:stretch>
              <a:fillRect/>
            </a:stretch>
          </p:blipFill>
          <p:spPr bwMode="auto">
            <a:xfrm>
              <a:off x="6096001" y="2924175"/>
              <a:ext cx="942975" cy="1512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50" name="Picture 4" descr="Redlands School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40" r="37825"/>
            <a:stretch>
              <a:fillRect/>
            </a:stretch>
          </p:blipFill>
          <p:spPr bwMode="auto">
            <a:xfrm>
              <a:off x="7104063" y="1285876"/>
              <a:ext cx="1009650" cy="1495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51" name="Picture 4" descr="3"/>
            <p:cNvPicPr>
              <a:picLocks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80" t="2596" r="28818"/>
            <a:stretch>
              <a:fillRect/>
            </a:stretch>
          </p:blipFill>
          <p:spPr bwMode="auto">
            <a:xfrm>
              <a:off x="7104064" y="2924175"/>
              <a:ext cx="942975" cy="1512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52" name="Picture 4" descr="yr 7 &amp; 8 courtyard with description"/>
            <p:cNvPicPr>
              <a:picLocks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003" r="15001" b="7596"/>
            <a:stretch>
              <a:fillRect/>
            </a:stretch>
          </p:blipFill>
          <p:spPr bwMode="auto">
            <a:xfrm>
              <a:off x="9256714" y="1266826"/>
              <a:ext cx="942975" cy="151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53" name="Picture 5" descr="IMG_0012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83564" y="1266826"/>
              <a:ext cx="1011237" cy="151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54" name="Picture 4" descr="HPIM2537"/>
            <p:cNvPicPr>
              <a:picLocks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05" r="4053"/>
            <a:stretch>
              <a:fillRect/>
            </a:stretch>
          </p:blipFill>
          <p:spPr bwMode="auto">
            <a:xfrm>
              <a:off x="3935413" y="2924175"/>
              <a:ext cx="944562" cy="1512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55" name="Picture 4" descr="ECD Wolseley 00011"/>
            <p:cNvPicPr>
              <a:picLocks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69" t="35522" r="50337"/>
            <a:stretch>
              <a:fillRect/>
            </a:stretch>
          </p:blipFill>
          <p:spPr bwMode="auto">
            <a:xfrm>
              <a:off x="8183563" y="2924175"/>
              <a:ext cx="944562" cy="1512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56" name="Picture 4" descr="Aerial view of T5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654" t="24217" r="35086" b="510"/>
            <a:stretch>
              <a:fillRect/>
            </a:stretch>
          </p:blipFill>
          <p:spPr bwMode="auto">
            <a:xfrm>
              <a:off x="1774825" y="4592638"/>
              <a:ext cx="1011238" cy="1543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57" name="Picture 4" descr="Culvert"/>
            <p:cNvPicPr>
              <a:picLocks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1244"/>
            <a:stretch>
              <a:fillRect/>
            </a:stretch>
          </p:blipFill>
          <p:spPr bwMode="auto">
            <a:xfrm>
              <a:off x="1774826" y="1238250"/>
              <a:ext cx="944563" cy="1543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58" name="Picture 5" descr="The striking glass façade of the building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095" r="3600"/>
            <a:stretch>
              <a:fillRect/>
            </a:stretch>
          </p:blipFill>
          <p:spPr bwMode="auto">
            <a:xfrm>
              <a:off x="3935413" y="4592638"/>
              <a:ext cx="1008062" cy="1543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59" name="Picture 7" descr="project2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000" r="8315"/>
            <a:stretch>
              <a:fillRect/>
            </a:stretch>
          </p:blipFill>
          <p:spPr bwMode="auto">
            <a:xfrm>
              <a:off x="2855914" y="4581526"/>
              <a:ext cx="1011237" cy="1541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60" name="Picture 7" descr="DSC_4024a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07" r="28607" b="102"/>
            <a:stretch>
              <a:fillRect/>
            </a:stretch>
          </p:blipFill>
          <p:spPr bwMode="auto">
            <a:xfrm>
              <a:off x="6096001" y="4592638"/>
              <a:ext cx="1008063" cy="1543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61" name="Picture 6" descr="041008_stadium_site"/>
            <p:cNvPicPr>
              <a:picLocks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17" r="33661"/>
            <a:stretch>
              <a:fillRect/>
            </a:stretch>
          </p:blipFill>
          <p:spPr bwMode="auto">
            <a:xfrm>
              <a:off x="5016500" y="4581526"/>
              <a:ext cx="941388" cy="1554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62" name="Picture 7" descr="st helens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843" r="36850"/>
            <a:stretch>
              <a:fillRect/>
            </a:stretch>
          </p:blipFill>
          <p:spPr bwMode="auto">
            <a:xfrm>
              <a:off x="1774825" y="2894013"/>
              <a:ext cx="1009650" cy="1543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" name="Picture 4" descr="A picture containing drawing&#10;&#10;Description automatically generated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312" y="0"/>
            <a:ext cx="3599688" cy="1078992"/>
          </a:xfrm>
          <a:prstGeom prst="rect">
            <a:avLst/>
          </a:prstGeom>
        </p:spPr>
      </p:pic>
    </p:spTree>
    <p:custDataLst>
      <p:tags r:id="rId2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tags/tag1.xml><?xml version="1.0" encoding="utf-8"?>
<p:tagLst xmlns:p="http://schemas.openxmlformats.org/presentationml/2006/main">
  <p:tag name="NOPREFERENCE" val="False"/>
  <p:tag name="DELIMITERS" val="3.1"/>
</p:tagLst>
</file>

<file path=ppt/tags/tag2.xml><?xml version="1.0" encoding="utf-8"?>
<p:tagLst xmlns:p="http://schemas.openxmlformats.org/presentationml/2006/main">
  <p:tag name="NOPREFERENCE" val="False"/>
</p:tagLst>
</file>

<file path=ppt/tags/tag3.xml><?xml version="1.0" encoding="utf-8"?>
<p:tagLst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3846</Words>
  <Application>WPS Spreadsheets</Application>
  <PresentationFormat>Widescreen</PresentationFormat>
  <Paragraphs>202</Paragraphs>
  <Slides>16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8" baseType="lpstr">
      <vt:lpstr>Arial</vt:lpstr>
      <vt:lpstr>SimSun</vt:lpstr>
      <vt:lpstr>Wingdings</vt:lpstr>
      <vt:lpstr>Calibri</vt:lpstr>
      <vt:lpstr>Helvetica Neue</vt:lpstr>
      <vt:lpstr>Times New Roman</vt:lpstr>
      <vt:lpstr>Calibri Light</vt:lpstr>
      <vt:lpstr>Microsoft YaHei</vt:lpstr>
      <vt:lpstr>汉仪旗黑</vt:lpstr>
      <vt:lpstr>Arial Unicode MS</vt:lpstr>
      <vt:lpstr>宋体-简</vt:lpstr>
      <vt:lpstr>Office Theme</vt:lpstr>
      <vt:lpstr>PowerPoint 演示文稿</vt:lpstr>
      <vt:lpstr>PowerPoint 演示文稿</vt:lpstr>
      <vt:lpstr>About us</vt:lpstr>
      <vt:lpstr>UK construction improvement can be charted by a number of key reports</vt:lpstr>
      <vt:lpstr>Our mission</vt:lpstr>
      <vt:lpstr>Our vision</vt:lpstr>
      <vt:lpstr>C E Midlands</vt:lpstr>
      <vt:lpstr>Putting data at the heart of Constructing Excellence</vt:lpstr>
      <vt:lpstr>Over 500 Demonstrations  from all sectors, regions and sizes</vt:lpstr>
      <vt:lpstr>Demonstration projects  out-perform the rest of the industry</vt:lpstr>
      <vt:lpstr>2024 Awards Dates</vt:lpstr>
      <vt:lpstr>2024 Awards Categories</vt:lpstr>
      <vt:lpstr>2024 Awards Categories</vt:lpstr>
      <vt:lpstr>PowerPoint 演示文稿</vt:lpstr>
      <vt:lpstr>2024 Awards Discussion Points</vt:lpstr>
      <vt:lpstr>PowerPoint 演示文稿</vt:lpstr>
    </vt:vector>
  </TitlesOfParts>
  <Company>3D Reid Limited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Noel Street</dc:creator>
  <cp:lastModifiedBy>andrewcarpenter</cp:lastModifiedBy>
  <cp:revision>79</cp:revision>
  <cp:lastPrinted>2023-09-17T16:05:21Z</cp:lastPrinted>
  <dcterms:created xsi:type="dcterms:W3CDTF">2023-09-17T16:05:21Z</dcterms:created>
  <dcterms:modified xsi:type="dcterms:W3CDTF">2023-09-17T16:05:21Z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1033-5.3.0.7932</vt:lpwstr>
  </property>
</Properties>
</file>