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1A_742D4138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5"/>
  </p:sldMasterIdLst>
  <p:notesMasterIdLst>
    <p:notesMasterId r:id="rId18"/>
  </p:notesMasterIdLst>
  <p:sldIdLst>
    <p:sldId id="349" r:id="rId6"/>
    <p:sldId id="354" r:id="rId7"/>
    <p:sldId id="350" r:id="rId8"/>
    <p:sldId id="360" r:id="rId9"/>
    <p:sldId id="321" r:id="rId10"/>
    <p:sldId id="351" r:id="rId11"/>
    <p:sldId id="282" r:id="rId12"/>
    <p:sldId id="359" r:id="rId13"/>
    <p:sldId id="353" r:id="rId14"/>
    <p:sldId id="352" r:id="rId15"/>
    <p:sldId id="1796" r:id="rId16"/>
    <p:sldId id="34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1AA5A06-78C2-C149-EC84-D793AA57A4AC}" name="Ahmad, Umair (Trade)" initials="A(" userId="S::umair.ahmad@trade.gov.uk::03778a0d-8d83-4e7c-88b6-2b292ba02dbd" providerId="AD"/>
  <p188:author id="{B086F42D-DA07-AECB-B8A0-B8CA4565384E}" name="Healy, Keiran (TRADE)" initials="HK(" userId="S::Keiran.Healy@trade.gov.uk::e708615d-3918-4da2-b4d0-3ac6ae6a0798" providerId="AD"/>
  <p188:author id="{7A76F19D-CF99-5C5C-E10C-0C40D59E9A61}" name="Sangster-Poole, Robert (Trade)" initials="S(" userId="S::robert.sangster-poole@trade.gov.uk::d580e514-c4ad-4a57-b9c8-a97250f77e1a" providerId="AD"/>
  <p188:author id="{89B0C9B8-8EF5-1B7C-5221-6E6B4066EE13}" name="Healy, Keiran (TRADE)" initials="H(" userId="S::keiran.healy@trade.gov.uk::e708615d-3918-4da2-b4d0-3ac6ae6a0798" providerId="AD"/>
  <p188:author id="{1B8006BC-1535-61F7-590C-738ADB5F36A6}" name="Burrows, Tiffany (TRADE)" initials="BT(" userId="S::Tiffany.Burrows@trade.gov.uk::7e925516-a4b5-4045-8508-4c63980ac15d" providerId="AD"/>
  <p188:author id="{B90D92BD-8F2B-9C4D-4491-01D4329951BA}" name="Willgress-Dunn, Lydia [TRADE]" initials="W[" userId="S::lydia.willgress-dunn@trade.gov.uk::c0bc46a4-c67e-41f3-b8b2-8b9a33aecb82" providerId="AD"/>
  <p188:author id="{FA93D6C5-95A5-0F45-6D52-7C73E92C87E2}" name="Mcdonald, Katie (TRADE)" initials="M(" userId="S::katie.mcdonald@trade.gov.uk::a0b06a12-b24f-4674-bdbd-e3b0abf96c1c" providerId="AD"/>
  <p188:author id="{45F354CD-EA57-675E-CF70-9A30425F16FB}" name="Watson1, David (Trade)" initials="W(" userId="S::david.watson1@trade.gov.uk::db75db4e-e032-4eac-a0d6-bf06490e56b8" providerId="AD"/>
  <p188:author id="{B48560E8-F93A-B44D-24A6-650532088C02}" name="Culshaw, Alison (Trade)" initials="C(" userId="S::alison.culshaw@trade.gov.uk::8a050aaa-0242-4796-ae42-c503e171d3b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FFFB"/>
    <a:srgbClr val="A7DD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A96E07-5170-4943-947C-DEB51FCCCC11}" v="4" dt="2023-10-05T08:21:38.9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543" autoAdjust="0"/>
    <p:restoredTop sz="86395"/>
  </p:normalViewPr>
  <p:slideViewPr>
    <p:cSldViewPr snapToGrid="0">
      <p:cViewPr varScale="1">
        <p:scale>
          <a:sx n="43" d="100"/>
          <a:sy n="43" d="100"/>
        </p:scale>
        <p:origin x="488" y="20"/>
      </p:cViewPr>
      <p:guideLst/>
    </p:cSldViewPr>
  </p:slideViewPr>
  <p:outlineViewPr>
    <p:cViewPr>
      <p:scale>
        <a:sx n="33" d="100"/>
        <a:sy n="33" d="100"/>
      </p:scale>
      <p:origin x="0" y="-516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2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radence, Fergus (BEIS)" userId="954ed474-4dca-4069-abe0-949ffd35c7cc" providerId="ADAL" clId="{BDA96E07-5170-4943-947C-DEB51FCCCC11}"/>
    <pc:docChg chg="custSel addSld delSld modSld sldOrd">
      <pc:chgData name="Harradence, Fergus (BEIS)" userId="954ed474-4dca-4069-abe0-949ffd35c7cc" providerId="ADAL" clId="{BDA96E07-5170-4943-947C-DEB51FCCCC11}" dt="2023-10-05T15:25:32.413" v="246" actId="113"/>
      <pc:docMkLst>
        <pc:docMk/>
      </pc:docMkLst>
      <pc:sldChg chg="modSp mod">
        <pc:chgData name="Harradence, Fergus (BEIS)" userId="954ed474-4dca-4069-abe0-949ffd35c7cc" providerId="ADAL" clId="{BDA96E07-5170-4943-947C-DEB51FCCCC11}" dt="2023-10-05T08:09:39.772" v="28" actId="113"/>
        <pc:sldMkLst>
          <pc:docMk/>
          <pc:sldMk cId="2033614458" sldId="349"/>
        </pc:sldMkLst>
        <pc:spChg chg="mod">
          <ac:chgData name="Harradence, Fergus (BEIS)" userId="954ed474-4dca-4069-abe0-949ffd35c7cc" providerId="ADAL" clId="{BDA96E07-5170-4943-947C-DEB51FCCCC11}" dt="2023-10-05T08:09:36.958" v="27" actId="1076"/>
          <ac:spMkLst>
            <pc:docMk/>
            <pc:sldMk cId="2033614458" sldId="349"/>
            <ac:spMk id="2" creationId="{274D7A84-B273-D74D-8649-7067EA31401A}"/>
          </ac:spMkLst>
        </pc:spChg>
        <pc:spChg chg="mod">
          <ac:chgData name="Harradence, Fergus (BEIS)" userId="954ed474-4dca-4069-abe0-949ffd35c7cc" providerId="ADAL" clId="{BDA96E07-5170-4943-947C-DEB51FCCCC11}" dt="2023-10-05T08:09:39.772" v="28" actId="113"/>
          <ac:spMkLst>
            <pc:docMk/>
            <pc:sldMk cId="2033614458" sldId="349"/>
            <ac:spMk id="3" creationId="{65BF7FDE-6CC3-F04A-8651-B920E4FB8A77}"/>
          </ac:spMkLst>
        </pc:spChg>
      </pc:sldChg>
      <pc:sldChg chg="modSp mod">
        <pc:chgData name="Harradence, Fergus (BEIS)" userId="954ed474-4dca-4069-abe0-949ffd35c7cc" providerId="ADAL" clId="{BDA96E07-5170-4943-947C-DEB51FCCCC11}" dt="2023-10-05T15:21:30.829" v="176" actId="207"/>
        <pc:sldMkLst>
          <pc:docMk/>
          <pc:sldMk cId="1471458527" sldId="350"/>
        </pc:sldMkLst>
        <pc:spChg chg="mod">
          <ac:chgData name="Harradence, Fergus (BEIS)" userId="954ed474-4dca-4069-abe0-949ffd35c7cc" providerId="ADAL" clId="{BDA96E07-5170-4943-947C-DEB51FCCCC11}" dt="2023-10-05T15:21:30.829" v="176" actId="207"/>
          <ac:spMkLst>
            <pc:docMk/>
            <pc:sldMk cId="1471458527" sldId="350"/>
            <ac:spMk id="10" creationId="{87C0E47B-611B-BC8C-DEE9-19EC9F370848}"/>
          </ac:spMkLst>
        </pc:spChg>
        <pc:picChg chg="mod">
          <ac:chgData name="Harradence, Fergus (BEIS)" userId="954ed474-4dca-4069-abe0-949ffd35c7cc" providerId="ADAL" clId="{BDA96E07-5170-4943-947C-DEB51FCCCC11}" dt="2023-10-05T08:10:15.666" v="32" actId="1076"/>
          <ac:picMkLst>
            <pc:docMk/>
            <pc:sldMk cId="1471458527" sldId="350"/>
            <ac:picMk id="4" creationId="{E7E652BD-1F62-0269-67A0-B3C44E6231F6}"/>
          </ac:picMkLst>
        </pc:picChg>
        <pc:picChg chg="mod">
          <ac:chgData name="Harradence, Fergus (BEIS)" userId="954ed474-4dca-4069-abe0-949ffd35c7cc" providerId="ADAL" clId="{BDA96E07-5170-4943-947C-DEB51FCCCC11}" dt="2023-10-05T08:10:27.105" v="34" actId="1076"/>
          <ac:picMkLst>
            <pc:docMk/>
            <pc:sldMk cId="1471458527" sldId="350"/>
            <ac:picMk id="5" creationId="{E636F4DB-BA37-4A93-DCCC-1882BBAFDFD1}"/>
          </ac:picMkLst>
        </pc:picChg>
      </pc:sldChg>
      <pc:sldChg chg="modSp mod">
        <pc:chgData name="Harradence, Fergus (BEIS)" userId="954ed474-4dca-4069-abe0-949ffd35c7cc" providerId="ADAL" clId="{BDA96E07-5170-4943-947C-DEB51FCCCC11}" dt="2023-10-05T15:24:02.040" v="239" actId="1076"/>
        <pc:sldMkLst>
          <pc:docMk/>
          <pc:sldMk cId="708379513" sldId="359"/>
        </pc:sldMkLst>
        <pc:spChg chg="mod">
          <ac:chgData name="Harradence, Fergus (BEIS)" userId="954ed474-4dca-4069-abe0-949ffd35c7cc" providerId="ADAL" clId="{BDA96E07-5170-4943-947C-DEB51FCCCC11}" dt="2023-10-05T15:24:02.040" v="239" actId="1076"/>
          <ac:spMkLst>
            <pc:docMk/>
            <pc:sldMk cId="708379513" sldId="359"/>
            <ac:spMk id="7" creationId="{9823C5CC-418D-6101-9F95-8BBE33E5944F}"/>
          </ac:spMkLst>
        </pc:spChg>
        <pc:spChg chg="mod">
          <ac:chgData name="Harradence, Fergus (BEIS)" userId="954ed474-4dca-4069-abe0-949ffd35c7cc" providerId="ADAL" clId="{BDA96E07-5170-4943-947C-DEB51FCCCC11}" dt="2023-10-05T08:12:13.113" v="44" actId="12"/>
          <ac:spMkLst>
            <pc:docMk/>
            <pc:sldMk cId="708379513" sldId="359"/>
            <ac:spMk id="25" creationId="{4678D542-F259-F1A8-FD53-E770619ED129}"/>
          </ac:spMkLst>
        </pc:spChg>
        <pc:spChg chg="mod">
          <ac:chgData name="Harradence, Fergus (BEIS)" userId="954ed474-4dca-4069-abe0-949ffd35c7cc" providerId="ADAL" clId="{BDA96E07-5170-4943-947C-DEB51FCCCC11}" dt="2023-10-05T08:11:32.926" v="38" actId="255"/>
          <ac:spMkLst>
            <pc:docMk/>
            <pc:sldMk cId="708379513" sldId="359"/>
            <ac:spMk id="28" creationId="{BD2FCD28-18AB-8850-37CE-A6655A038DFD}"/>
          </ac:spMkLst>
        </pc:spChg>
        <pc:spChg chg="mod">
          <ac:chgData name="Harradence, Fergus (BEIS)" userId="954ed474-4dca-4069-abe0-949ffd35c7cc" providerId="ADAL" clId="{BDA96E07-5170-4943-947C-DEB51FCCCC11}" dt="2023-10-05T08:11:39.401" v="39" actId="255"/>
          <ac:spMkLst>
            <pc:docMk/>
            <pc:sldMk cId="708379513" sldId="359"/>
            <ac:spMk id="31" creationId="{DC573760-EA13-13ED-EE8D-BB9455642BEF}"/>
          </ac:spMkLst>
        </pc:spChg>
      </pc:sldChg>
      <pc:sldChg chg="delSp modSp mod">
        <pc:chgData name="Harradence, Fergus (BEIS)" userId="954ed474-4dca-4069-abe0-949ffd35c7cc" providerId="ADAL" clId="{BDA96E07-5170-4943-947C-DEB51FCCCC11}" dt="2023-10-05T15:22:58.486" v="209" actId="207"/>
        <pc:sldMkLst>
          <pc:docMk/>
          <pc:sldMk cId="4152067074" sldId="360"/>
        </pc:sldMkLst>
        <pc:spChg chg="del">
          <ac:chgData name="Harradence, Fergus (BEIS)" userId="954ed474-4dca-4069-abe0-949ffd35c7cc" providerId="ADAL" clId="{BDA96E07-5170-4943-947C-DEB51FCCCC11}" dt="2023-10-05T08:17:11.011" v="46" actId="21"/>
          <ac:spMkLst>
            <pc:docMk/>
            <pc:sldMk cId="4152067074" sldId="360"/>
            <ac:spMk id="4" creationId="{FA6F40A7-1D97-4058-FEAA-1B18F5A0BFCE}"/>
          </ac:spMkLst>
        </pc:spChg>
        <pc:spChg chg="mod">
          <ac:chgData name="Harradence, Fergus (BEIS)" userId="954ed474-4dca-4069-abe0-949ffd35c7cc" providerId="ADAL" clId="{BDA96E07-5170-4943-947C-DEB51FCCCC11}" dt="2023-10-05T15:22:15.962" v="178" actId="1076"/>
          <ac:spMkLst>
            <pc:docMk/>
            <pc:sldMk cId="4152067074" sldId="360"/>
            <ac:spMk id="6" creationId="{0B57E27E-5439-61C2-95FD-A74F03996BBF}"/>
          </ac:spMkLst>
        </pc:spChg>
        <pc:spChg chg="mod">
          <ac:chgData name="Harradence, Fergus (BEIS)" userId="954ed474-4dca-4069-abe0-949ffd35c7cc" providerId="ADAL" clId="{BDA96E07-5170-4943-947C-DEB51FCCCC11}" dt="2023-10-05T15:22:58.486" v="209" actId="207"/>
          <ac:spMkLst>
            <pc:docMk/>
            <pc:sldMk cId="4152067074" sldId="360"/>
            <ac:spMk id="11" creationId="{8EFE410E-BAA6-3DD2-6121-9872B2CE86F7}"/>
          </ac:spMkLst>
        </pc:spChg>
        <pc:picChg chg="del">
          <ac:chgData name="Harradence, Fergus (BEIS)" userId="954ed474-4dca-4069-abe0-949ffd35c7cc" providerId="ADAL" clId="{BDA96E07-5170-4943-947C-DEB51FCCCC11}" dt="2023-10-05T08:17:06.978" v="45" actId="21"/>
          <ac:picMkLst>
            <pc:docMk/>
            <pc:sldMk cId="4152067074" sldId="360"/>
            <ac:picMk id="3" creationId="{6D7E8311-8B48-1C82-7570-FEFB8A31E696}"/>
          </ac:picMkLst>
        </pc:picChg>
        <pc:picChg chg="mod">
          <ac:chgData name="Harradence, Fergus (BEIS)" userId="954ed474-4dca-4069-abe0-949ffd35c7cc" providerId="ADAL" clId="{BDA96E07-5170-4943-947C-DEB51FCCCC11}" dt="2023-10-05T15:22:26.320" v="181" actId="14100"/>
          <ac:picMkLst>
            <pc:docMk/>
            <pc:sldMk cId="4152067074" sldId="360"/>
            <ac:picMk id="5" creationId="{3332C9F3-A0F9-9B6E-3268-70CD3F69354E}"/>
          </ac:picMkLst>
        </pc:picChg>
        <pc:picChg chg="mod">
          <ac:chgData name="Harradence, Fergus (BEIS)" userId="954ed474-4dca-4069-abe0-949ffd35c7cc" providerId="ADAL" clId="{BDA96E07-5170-4943-947C-DEB51FCCCC11}" dt="2023-10-05T08:17:14.750" v="47" actId="14100"/>
          <ac:picMkLst>
            <pc:docMk/>
            <pc:sldMk cId="4152067074" sldId="360"/>
            <ac:picMk id="1026" creationId="{AA44ABC7-0BA3-AA3F-A31D-DECBA2DCE62B}"/>
          </ac:picMkLst>
        </pc:picChg>
      </pc:sldChg>
      <pc:sldChg chg="add del ord">
        <pc:chgData name="Harradence, Fergus (BEIS)" userId="954ed474-4dca-4069-abe0-949ffd35c7cc" providerId="ADAL" clId="{BDA96E07-5170-4943-947C-DEB51FCCCC11}" dt="2023-10-05T08:24:02.830" v="173" actId="2696"/>
        <pc:sldMkLst>
          <pc:docMk/>
          <pc:sldMk cId="2058685927" sldId="1795"/>
        </pc:sldMkLst>
      </pc:sldChg>
      <pc:sldChg chg="addSp delSp modSp add mod">
        <pc:chgData name="Harradence, Fergus (BEIS)" userId="954ed474-4dca-4069-abe0-949ffd35c7cc" providerId="ADAL" clId="{BDA96E07-5170-4943-947C-DEB51FCCCC11}" dt="2023-10-05T15:25:32.413" v="246" actId="113"/>
        <pc:sldMkLst>
          <pc:docMk/>
          <pc:sldMk cId="3093477296" sldId="1796"/>
        </pc:sldMkLst>
        <pc:spChg chg="mod">
          <ac:chgData name="Harradence, Fergus (BEIS)" userId="954ed474-4dca-4069-abe0-949ffd35c7cc" providerId="ADAL" clId="{BDA96E07-5170-4943-947C-DEB51FCCCC11}" dt="2023-10-05T08:22:38.344" v="148" actId="20577"/>
          <ac:spMkLst>
            <pc:docMk/>
            <pc:sldMk cId="3093477296" sldId="1796"/>
            <ac:spMk id="2" creationId="{3D8D453B-465D-BC41-9F15-C1F19743E664}"/>
          </ac:spMkLst>
        </pc:spChg>
        <pc:spChg chg="del mod">
          <ac:chgData name="Harradence, Fergus (BEIS)" userId="954ed474-4dca-4069-abe0-949ffd35c7cc" providerId="ADAL" clId="{BDA96E07-5170-4943-947C-DEB51FCCCC11}" dt="2023-10-05T08:21:56.458" v="62" actId="21"/>
          <ac:spMkLst>
            <pc:docMk/>
            <pc:sldMk cId="3093477296" sldId="1796"/>
            <ac:spMk id="9" creationId="{0E871F64-2BDE-0406-52FB-94137E58917E}"/>
          </ac:spMkLst>
        </pc:spChg>
        <pc:spChg chg="add mod">
          <ac:chgData name="Harradence, Fergus (BEIS)" userId="954ed474-4dca-4069-abe0-949ffd35c7cc" providerId="ADAL" clId="{BDA96E07-5170-4943-947C-DEB51FCCCC11}" dt="2023-10-05T15:25:32.413" v="246" actId="113"/>
          <ac:spMkLst>
            <pc:docMk/>
            <pc:sldMk cId="3093477296" sldId="1796"/>
            <ac:spMk id="10" creationId="{2C096CB8-E09E-59D1-3FDC-31E79CA63472}"/>
          </ac:spMkLst>
        </pc:spChg>
        <pc:spChg chg="del">
          <ac:chgData name="Harradence, Fergus (BEIS)" userId="954ed474-4dca-4069-abe0-949ffd35c7cc" providerId="ADAL" clId="{BDA96E07-5170-4943-947C-DEB51FCCCC11}" dt="2023-10-05T08:22:00.151" v="63" actId="21"/>
          <ac:spMkLst>
            <pc:docMk/>
            <pc:sldMk cId="3093477296" sldId="1796"/>
            <ac:spMk id="11" creationId="{88711D83-1260-E302-E06E-3BEB128A47B5}"/>
          </ac:spMkLst>
        </pc:spChg>
        <pc:picChg chg="del">
          <ac:chgData name="Harradence, Fergus (BEIS)" userId="954ed474-4dca-4069-abe0-949ffd35c7cc" providerId="ADAL" clId="{BDA96E07-5170-4943-947C-DEB51FCCCC11}" dt="2023-10-05T08:21:38.975" v="55" actId="21"/>
          <ac:picMkLst>
            <pc:docMk/>
            <pc:sldMk cId="3093477296" sldId="1796"/>
            <ac:picMk id="3" creationId="{7ACF403D-25C3-8BAD-B5B8-33A044A61B0F}"/>
          </ac:picMkLst>
        </pc:picChg>
        <pc:picChg chg="del">
          <ac:chgData name="Harradence, Fergus (BEIS)" userId="954ed474-4dca-4069-abe0-949ffd35c7cc" providerId="ADAL" clId="{BDA96E07-5170-4943-947C-DEB51FCCCC11}" dt="2023-10-05T08:21:42.492" v="57" actId="21"/>
          <ac:picMkLst>
            <pc:docMk/>
            <pc:sldMk cId="3093477296" sldId="1796"/>
            <ac:picMk id="4" creationId="{8216BD78-08C9-876C-088B-F750C41B45EA}"/>
          </ac:picMkLst>
        </pc:picChg>
        <pc:picChg chg="del">
          <ac:chgData name="Harradence, Fergus (BEIS)" userId="954ed474-4dca-4069-abe0-949ffd35c7cc" providerId="ADAL" clId="{BDA96E07-5170-4943-947C-DEB51FCCCC11}" dt="2023-10-05T08:21:40.946" v="56" actId="21"/>
          <ac:picMkLst>
            <pc:docMk/>
            <pc:sldMk cId="3093477296" sldId="1796"/>
            <ac:picMk id="5" creationId="{9AD5ABFB-0765-D90F-0D11-480879A8F940}"/>
          </ac:picMkLst>
        </pc:picChg>
        <pc:picChg chg="del">
          <ac:chgData name="Harradence, Fergus (BEIS)" userId="954ed474-4dca-4069-abe0-949ffd35c7cc" providerId="ADAL" clId="{BDA96E07-5170-4943-947C-DEB51FCCCC11}" dt="2023-10-05T08:21:37.029" v="54" actId="21"/>
          <ac:picMkLst>
            <pc:docMk/>
            <pc:sldMk cId="3093477296" sldId="1796"/>
            <ac:picMk id="6" creationId="{2B51FC0D-9E21-226D-B1A7-C68704498A92}"/>
          </ac:picMkLst>
        </pc:picChg>
        <pc:picChg chg="del">
          <ac:chgData name="Harradence, Fergus (BEIS)" userId="954ed474-4dca-4069-abe0-949ffd35c7cc" providerId="ADAL" clId="{BDA96E07-5170-4943-947C-DEB51FCCCC11}" dt="2023-10-05T08:21:44.052" v="58" actId="21"/>
          <ac:picMkLst>
            <pc:docMk/>
            <pc:sldMk cId="3093477296" sldId="1796"/>
            <ac:picMk id="7" creationId="{9F0AFFB9-3D5A-2A62-F5DB-4CEB2395A1C2}"/>
          </ac:picMkLst>
        </pc:picChg>
      </pc:sldChg>
      <pc:sldMasterChg chg="delSldLayout">
        <pc:chgData name="Harradence, Fergus (BEIS)" userId="954ed474-4dca-4069-abe0-949ffd35c7cc" providerId="ADAL" clId="{BDA96E07-5170-4943-947C-DEB51FCCCC11}" dt="2023-10-05T08:24:02.830" v="173" actId="2696"/>
        <pc:sldMasterMkLst>
          <pc:docMk/>
          <pc:sldMasterMk cId="1147150549" sldId="2147483661"/>
        </pc:sldMasterMkLst>
        <pc:sldLayoutChg chg="del">
          <pc:chgData name="Harradence, Fergus (BEIS)" userId="954ed474-4dca-4069-abe0-949ffd35c7cc" providerId="ADAL" clId="{BDA96E07-5170-4943-947C-DEB51FCCCC11}" dt="2023-10-05T08:24:02.830" v="173" actId="2696"/>
          <pc:sldLayoutMkLst>
            <pc:docMk/>
            <pc:sldMasterMk cId="1147150549" sldId="2147483661"/>
            <pc:sldLayoutMk cId="2451827073" sldId="2147483727"/>
          </pc:sldLayoutMkLst>
        </pc:sldLayoutChg>
      </pc:sldMasterChg>
    </pc:docChg>
  </pc:docChgLst>
</pc:chgInfo>
</file>

<file path=ppt/comments/modernComment_11A_742D413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7A5B90C-A205-4623-BAF6-4830931BBFAA}" authorId="{B90D92BD-8F2B-9C4D-4491-01D4329951BA}" status="resolved" created="2022-11-18T13:25:46.95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949122872" sldId="282"/>
      <ac:spMk id="3" creationId="{B30FEB34-329A-9C39-13D4-1335E27615BC}"/>
      <ac:txMk cp="0" len="50">
        <ac:context len="420" hash="1183213678"/>
      </ac:txMk>
    </ac:txMkLst>
    <p188:replyLst>
      <p188:reply id="{44879164-33D7-4CF7-9E42-FFB0D0E40C8D}" authorId="{B48560E8-F93A-B44D-24A6-650532088C02}" created="2022-11-18T14:15:47.521">
        <p188:txBody>
          <a:bodyPr/>
          <a:lstStyle/>
          <a:p>
            <a:r>
              <a:rPr lang="en-US"/>
              <a:t>should def include - 42 events hosted by partners is massive and makes it not just DIT led but partnership </a:t>
            </a:r>
          </a:p>
        </p188:txBody>
      </p188:reply>
      <p188:reply id="{4AED4C7A-9342-4373-AB52-5BE8EFE3F3EF}" authorId="{7A76F19D-CF99-5C5C-E10C-0C40D59E9A61}" created="2022-11-18T14:43:42.532">
        <p188:txBody>
          <a:bodyPr/>
          <a:lstStyle/>
          <a:p>
            <a:r>
              <a:rPr lang="en-US"/>
              <a:t>Please do add</a:t>
            </a:r>
          </a:p>
        </p188:txBody>
      </p188:reply>
    </p188:replyLst>
    <p188:txBody>
      <a:bodyPr/>
      <a:lstStyle/>
      <a:p>
        <a:r>
          <a:rPr lang="en-US"/>
          <a:t>Can we add the number of external partner events as that was a key measurement for us (and was an objective David set at the beginning)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19D161-1B97-4748-98C6-2DA4CBC9C033}" type="datetimeFigureOut">
              <a:t>10/5/2023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30EBF7-C314-4E2C-8559-49E0318495D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61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0EBF7-C314-4E2C-8559-49E0318495D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198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0EBF7-C314-4E2C-8559-49E0318495D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615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0EBF7-C314-4E2C-8559-49E0318495D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862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0EBF7-C314-4E2C-8559-49E0318495D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114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0EBF7-C314-4E2C-8559-49E0318495D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075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>
            <a:extLst>
              <a:ext uri="{FF2B5EF4-FFF2-40B4-BE49-F238E27FC236}">
                <a16:creationId xmlns:a16="http://schemas.microsoft.com/office/drawing/2014/main" id="{9A8A6B10-F925-3167-EDDD-B12CAD26427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3225" y="1"/>
            <a:ext cx="9248775" cy="6850424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E9E0E23-D09E-E29E-DE60-13C2EB4F00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52788" y="33713"/>
            <a:ext cx="9248775" cy="6816712"/>
          </a:xfrm>
        </p:spPr>
        <p:txBody>
          <a:bodyPr/>
          <a:lstStyle/>
          <a:p>
            <a:endParaRPr lang="en-GB"/>
          </a:p>
        </p:txBody>
      </p:sp>
      <p:sp>
        <p:nvSpPr>
          <p:cNvPr id="9" name="Google Shape;124;p24">
            <a:extLst>
              <a:ext uri="{FF2B5EF4-FFF2-40B4-BE49-F238E27FC236}">
                <a16:creationId xmlns:a16="http://schemas.microsoft.com/office/drawing/2014/main" id="{FE241B5E-D793-B37B-F0BC-F11977A17252}"/>
              </a:ext>
            </a:extLst>
          </p:cNvPr>
          <p:cNvSpPr/>
          <p:nvPr userDrawn="1"/>
        </p:nvSpPr>
        <p:spPr>
          <a:xfrm rot="5400000">
            <a:off x="1706825" y="727705"/>
            <a:ext cx="4478400" cy="6702000"/>
          </a:xfrm>
          <a:prstGeom prst="rect">
            <a:avLst/>
          </a:prstGeom>
          <a:solidFill>
            <a:schemeClr val="accent2">
              <a:alpha val="861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F48DC6-8C9A-7041-4D5A-8494D0BF7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382" y="2120695"/>
            <a:ext cx="6278218" cy="3289853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2C907-2B3B-23AA-FCEB-330370E43A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8382" y="5539757"/>
            <a:ext cx="6278218" cy="47707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Google Shape;127;p24">
            <a:extLst>
              <a:ext uri="{FF2B5EF4-FFF2-40B4-BE49-F238E27FC236}">
                <a16:creationId xmlns:a16="http://schemas.microsoft.com/office/drawing/2014/main" id="{3FF0DCDA-47BC-D937-115A-05632BC3BFF1}"/>
              </a:ext>
            </a:extLst>
          </p:cNvPr>
          <p:cNvSpPr/>
          <p:nvPr userDrawn="1"/>
        </p:nvSpPr>
        <p:spPr>
          <a:xfrm rot="-5400000" flipH="1">
            <a:off x="9805400" y="3931305"/>
            <a:ext cx="4478400" cy="29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ACB18C-6124-8C84-F47A-A90CE498AE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447" y="161238"/>
            <a:ext cx="2586484" cy="155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48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s + Content + her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35E1D-4E6B-434E-B7D4-E2A6141989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597" y="365126"/>
            <a:ext cx="5347180" cy="99751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B7DF25-A389-1A42-B1AB-0699412F7E7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34F38B7-F5C6-494B-818C-EA2F702957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1362636"/>
            <a:ext cx="5348287" cy="556104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Key stats can go here: XX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57C6C26-39A6-D340-B9DA-C55D2A3B42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2130425"/>
            <a:ext cx="5354578" cy="229721"/>
          </a:xfrm>
        </p:spPr>
        <p:txBody>
          <a:bodyPr>
            <a:normAutofit/>
          </a:bodyPr>
          <a:lstStyle>
            <a:lvl1pPr>
              <a:buNone/>
              <a:defRPr lang="en-IN" sz="1400" b="0" i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 dirty="0"/>
              <a:t>Analysis: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C6C9AE7-2E68-2542-B838-AD6C1FA0F9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2466324"/>
            <a:ext cx="5354637" cy="4000420"/>
          </a:xfrm>
        </p:spPr>
        <p:txBody>
          <a:bodyPr/>
          <a:lstStyle>
            <a:lvl1pPr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 dirty="0"/>
              <a:t>Click here to insert body copy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37A1D6-A655-8A9E-D677-9D34825767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2291" y="0"/>
            <a:ext cx="6038129" cy="6858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308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+ big text +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35E1D-4E6B-434E-B7D4-E2A6141989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725" y="395107"/>
            <a:ext cx="5347180" cy="3142572"/>
          </a:xfrm>
        </p:spPr>
        <p:txBody>
          <a:bodyPr>
            <a:normAutofit/>
          </a:bodyPr>
          <a:lstStyle>
            <a:lvl1pPr>
              <a:defRPr sz="66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B7DF25-A389-1A42-B1AB-0699412F7E7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37A1D6-A655-8A9E-D677-9D34825767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538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+ big text +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18CE35-67A6-504B-43E4-538B333011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42000">
                <a:schemeClr val="accent2">
                  <a:lumMod val="89000"/>
                </a:schemeClr>
              </a:gs>
              <a:gs pos="62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635E1D-4E6B-434E-B7D4-E2A6141989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725" y="395107"/>
            <a:ext cx="5347180" cy="3142572"/>
          </a:xfrm>
        </p:spPr>
        <p:txBody>
          <a:bodyPr>
            <a:normAutofit/>
          </a:bodyPr>
          <a:lstStyle>
            <a:lvl1pPr>
              <a:defRPr sz="6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B7DF25-A389-1A42-B1AB-0699412F7E7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37A1D6-A655-8A9E-D677-9D34825767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618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+ big text +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7B7DF25-A389-1A42-B1AB-0699412F7E7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37A1D6-A655-8A9E-D677-9D34825767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635E1D-4E6B-434E-B7D4-E2A6141989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682" y="1009703"/>
            <a:ext cx="5347180" cy="3142572"/>
          </a:xfrm>
        </p:spPr>
        <p:txBody>
          <a:bodyPr>
            <a:normAutofit/>
          </a:bodyPr>
          <a:lstStyle>
            <a:lvl1pPr>
              <a:defRPr sz="66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386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+ big text +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185228-687A-24B1-9AB0-BAAF52837A79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44000">
                <a:schemeClr val="accent2">
                  <a:lumMod val="89000"/>
                </a:schemeClr>
              </a:gs>
              <a:gs pos="5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B7DF25-A389-1A42-B1AB-0699412F7E7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37A1D6-A655-8A9E-D677-9D34825767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635E1D-4E6B-434E-B7D4-E2A6141989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682" y="1009703"/>
            <a:ext cx="5347180" cy="3142572"/>
          </a:xfrm>
        </p:spPr>
        <p:txBody>
          <a:bodyPr>
            <a:normAutofit/>
          </a:bodyPr>
          <a:lstStyle>
            <a:lvl1pPr>
              <a:defRPr sz="6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384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red + Paragraph 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9080B-A8AB-DF45-9DB0-F715921FA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0165" y="365126"/>
            <a:ext cx="5494452" cy="99751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121A4A-4618-8E47-B993-49D6845A5263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8BC6B58-C9FD-364F-B784-D45EC07115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7975" y="255588"/>
            <a:ext cx="2743200" cy="204311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E3D989F3-3AD9-4347-9231-7DC7D4FAE48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00400" y="1535113"/>
            <a:ext cx="2735263" cy="18288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FA181E6F-B2DF-E347-8659-4DF4019B82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2400" y="3149600"/>
            <a:ext cx="2898775" cy="2149475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B19CFEDB-0BE2-D44A-B504-7DE7A0620A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84563" y="3527596"/>
            <a:ext cx="2174875" cy="28956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9AC22A18-1CE1-A349-BFB8-9C1CE686E7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9688" y="1362636"/>
            <a:ext cx="5494337" cy="5130239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41244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blue + Paragraph 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9080B-A8AB-DF45-9DB0-F715921FA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0165" y="365126"/>
            <a:ext cx="5494452" cy="99751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121A4A-4618-8E47-B993-49D6845A5263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37000">
                <a:schemeClr val="accent2">
                  <a:lumMod val="89000"/>
                </a:schemeClr>
              </a:gs>
              <a:gs pos="52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8BC6B58-C9FD-364F-B784-D45EC07115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7975" y="255588"/>
            <a:ext cx="2743200" cy="204311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E3D989F3-3AD9-4347-9231-7DC7D4FAE48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00400" y="1535113"/>
            <a:ext cx="2735263" cy="18288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FA181E6F-B2DF-E347-8659-4DF4019B82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2400" y="3149600"/>
            <a:ext cx="2898775" cy="2149475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B19CFEDB-0BE2-D44A-B504-7DE7A0620A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84563" y="3527596"/>
            <a:ext cx="2174875" cy="28956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9AC22A18-1CE1-A349-BFB8-9C1CE686E7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9688" y="1362636"/>
            <a:ext cx="5494337" cy="5130239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40848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F52AA-4689-AA4D-8799-FFCBC024EF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777" y="230216"/>
            <a:ext cx="11555718" cy="99751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75EFAB9-A0C6-4147-A31D-D198423303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5606" y="1468282"/>
            <a:ext cx="3750504" cy="221148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CFD2D1F-6471-8B43-AA12-505482C4F4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567" y="3680276"/>
            <a:ext cx="3751262" cy="296863"/>
          </a:xfrm>
        </p:spPr>
        <p:txBody>
          <a:bodyPr>
            <a:noAutofit/>
          </a:bodyPr>
          <a:lstStyle>
            <a:lvl1pPr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enter caption</a:t>
            </a:r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C081B2A1-28AD-FA40-93F9-B4428C6858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84463" y="1468282"/>
            <a:ext cx="3750504" cy="221148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7898ADB0-DC5D-2545-8567-CF50DD7301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4424" y="3680276"/>
            <a:ext cx="3751262" cy="296863"/>
          </a:xfrm>
        </p:spPr>
        <p:txBody>
          <a:bodyPr>
            <a:noAutofit/>
          </a:bodyPr>
          <a:lstStyle>
            <a:lvl1pPr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enter caption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0619C16E-0976-2046-B1E1-9C2CA8F9DD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03320" y="1468282"/>
            <a:ext cx="3750504" cy="2211488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45120805-BA9C-CE4B-A9A4-8A3FF0A8FB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03281" y="3680276"/>
            <a:ext cx="3751262" cy="296863"/>
          </a:xfrm>
        </p:spPr>
        <p:txBody>
          <a:bodyPr>
            <a:noAutofit/>
          </a:bodyPr>
          <a:lstStyle>
            <a:lvl1pPr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enter caption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C5E297E3-C7D7-1644-B398-F0E9F051DC6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65606" y="4146168"/>
            <a:ext cx="3750504" cy="2211488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386E8E9-3036-A844-9FC4-4B157B1721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5567" y="6358162"/>
            <a:ext cx="3751262" cy="296863"/>
          </a:xfrm>
        </p:spPr>
        <p:txBody>
          <a:bodyPr>
            <a:noAutofit/>
          </a:bodyPr>
          <a:lstStyle>
            <a:lvl1pPr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enter caption</a:t>
            </a:r>
          </a:p>
        </p:txBody>
      </p:sp>
      <p:sp>
        <p:nvSpPr>
          <p:cNvPr id="26" name="Picture Placeholder 14">
            <a:extLst>
              <a:ext uri="{FF2B5EF4-FFF2-40B4-BE49-F238E27FC236}">
                <a16:creationId xmlns:a16="http://schemas.microsoft.com/office/drawing/2014/main" id="{151802DD-84F7-8C4A-A957-6CBC1C254ED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184463" y="4146168"/>
            <a:ext cx="3750504" cy="2211488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D138019F-0E59-F74B-AE0A-DD7661AB20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4424" y="6358162"/>
            <a:ext cx="3751262" cy="296863"/>
          </a:xfrm>
        </p:spPr>
        <p:txBody>
          <a:bodyPr>
            <a:noAutofit/>
          </a:bodyPr>
          <a:lstStyle>
            <a:lvl1pPr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enter caption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A1A49D77-60EC-B04B-8B20-C3A83ED1BB1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03320" y="4146168"/>
            <a:ext cx="3750504" cy="2211488"/>
          </a:xfr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BAD99B40-13DD-2E4C-8304-E617571B06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03281" y="6358162"/>
            <a:ext cx="3751262" cy="296863"/>
          </a:xfrm>
        </p:spPr>
        <p:txBody>
          <a:bodyPr>
            <a:noAutofit/>
          </a:bodyPr>
          <a:lstStyle>
            <a:lvl1pPr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enter caption</a:t>
            </a:r>
          </a:p>
        </p:txBody>
      </p:sp>
    </p:spTree>
    <p:extLst>
      <p:ext uri="{BB962C8B-B14F-4D97-AF65-F5344CB8AC3E}">
        <p14:creationId xmlns:p14="http://schemas.microsoft.com/office/powerpoint/2010/main" val="242366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8F433-65F6-044F-AB81-5709C02A3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597" y="365126"/>
            <a:ext cx="10965716" cy="99751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Data Visualisations and Charts go here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577AA1-0DE7-364E-A063-B3D34C52B2B3}"/>
              </a:ext>
            </a:extLst>
          </p:cNvPr>
          <p:cNvSpPr/>
          <p:nvPr userDrawn="1"/>
        </p:nvSpPr>
        <p:spPr>
          <a:xfrm>
            <a:off x="0" y="1190856"/>
            <a:ext cx="12192000" cy="5302017"/>
          </a:xfrm>
          <a:prstGeom prst="rect">
            <a:avLst/>
          </a:prstGeom>
          <a:solidFill>
            <a:schemeClr val="bg2">
              <a:lumMod val="90000"/>
              <a:alpha val="504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hart Placeholder 10">
            <a:extLst>
              <a:ext uri="{FF2B5EF4-FFF2-40B4-BE49-F238E27FC236}">
                <a16:creationId xmlns:a16="http://schemas.microsoft.com/office/drawing/2014/main" id="{3A621646-C78F-984B-9A44-84550E699B5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51597" y="1362355"/>
            <a:ext cx="10965716" cy="495052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445048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Text +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BB46082-DABA-8942-B000-D4CF750DA67C}"/>
              </a:ext>
            </a:extLst>
          </p:cNvPr>
          <p:cNvSpPr/>
          <p:nvPr userDrawn="1"/>
        </p:nvSpPr>
        <p:spPr>
          <a:xfrm>
            <a:off x="0" y="0"/>
            <a:ext cx="543160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8A72CE-C2E9-6E42-B772-219B573D4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27" y="220722"/>
            <a:ext cx="5152689" cy="135630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here to add title in multiple lines</a:t>
            </a:r>
            <a:endParaRPr lang="en-US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2DACD37-116E-2744-A04A-A4AD9B10AD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928" y="1619780"/>
            <a:ext cx="5153048" cy="5017497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Body text goes here</a:t>
            </a:r>
            <a:endParaRPr lang="en-US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0AEC137B-8316-FB4D-BE82-382D4A8D7DD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79401" y="245527"/>
            <a:ext cx="6442738" cy="3302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AB2BAF72-A73E-784E-967D-6A8B8F2322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7775" y="3760573"/>
            <a:ext cx="5694364" cy="458787"/>
          </a:xfrm>
        </p:spPr>
        <p:txBody>
          <a:bodyPr>
            <a:normAutofit/>
          </a:bodyPr>
          <a:lstStyle>
            <a:lvl1pPr algn="ctr">
              <a:buNone/>
              <a:defRPr sz="18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Heading goes here</a:t>
            </a:r>
            <a:endParaRPr lang="en-US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EB6A4D8B-4DF9-9A47-B038-EDDC16B050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27775" y="4245125"/>
            <a:ext cx="5694364" cy="432049"/>
          </a:xfrm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Pointer text goes here</a:t>
            </a:r>
            <a:endParaRPr lang="en-US" dirty="0"/>
          </a:p>
        </p:txBody>
      </p:sp>
      <p:sp>
        <p:nvSpPr>
          <p:cNvPr id="42" name="Text Placeholder 40">
            <a:extLst>
              <a:ext uri="{FF2B5EF4-FFF2-40B4-BE49-F238E27FC236}">
                <a16:creationId xmlns:a16="http://schemas.microsoft.com/office/drawing/2014/main" id="{54C52CFB-932B-C148-BD67-4BB329B700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7775" y="4869069"/>
            <a:ext cx="5694364" cy="432049"/>
          </a:xfrm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Pointer text goes here</a:t>
            </a:r>
            <a:endParaRPr lang="en-US" dirty="0"/>
          </a:p>
        </p:txBody>
      </p:sp>
      <p:sp>
        <p:nvSpPr>
          <p:cNvPr id="43" name="Text Placeholder 40">
            <a:extLst>
              <a:ext uri="{FF2B5EF4-FFF2-40B4-BE49-F238E27FC236}">
                <a16:creationId xmlns:a16="http://schemas.microsoft.com/office/drawing/2014/main" id="{BAAE032B-9EE9-FF47-B22A-58B18F488C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27775" y="5493012"/>
            <a:ext cx="5694364" cy="432049"/>
          </a:xfrm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Pointer text goes here</a:t>
            </a:r>
            <a:endParaRPr lang="en-US" dirty="0"/>
          </a:p>
        </p:txBody>
      </p:sp>
      <p:sp>
        <p:nvSpPr>
          <p:cNvPr id="44" name="Text Placeholder 40">
            <a:extLst>
              <a:ext uri="{FF2B5EF4-FFF2-40B4-BE49-F238E27FC236}">
                <a16:creationId xmlns:a16="http://schemas.microsoft.com/office/drawing/2014/main" id="{9ED4E972-6C08-D649-B8FF-679369D5A0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7775" y="6106198"/>
            <a:ext cx="5694364" cy="432049"/>
          </a:xfrm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Pointer text goes here</a:t>
            </a:r>
            <a:endParaRPr lang="en-US" dirty="0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63C79509-0360-0C4E-98EC-7F81DDEA7AE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675440" y="4104206"/>
            <a:ext cx="534949" cy="623945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algn="ctr">
              <a:lnSpc>
                <a:spcPct val="250000"/>
              </a:lnSpc>
              <a:buNone/>
              <a:defRPr sz="10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7" name="Picture Placeholder 45">
            <a:extLst>
              <a:ext uri="{FF2B5EF4-FFF2-40B4-BE49-F238E27FC236}">
                <a16:creationId xmlns:a16="http://schemas.microsoft.com/office/drawing/2014/main" id="{5A11B660-6274-7444-942B-FC15E5DC251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675440" y="4732856"/>
            <a:ext cx="534949" cy="623945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algn="ctr">
              <a:lnSpc>
                <a:spcPct val="200000"/>
              </a:lnSpc>
              <a:buNone/>
              <a:defRPr sz="10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8" name="Picture Placeholder 45">
            <a:extLst>
              <a:ext uri="{FF2B5EF4-FFF2-40B4-BE49-F238E27FC236}">
                <a16:creationId xmlns:a16="http://schemas.microsoft.com/office/drawing/2014/main" id="{B22F3B43-5CAA-0649-AE44-80B3AF7D8CF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675440" y="5375653"/>
            <a:ext cx="534949" cy="623945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algn="ctr">
              <a:lnSpc>
                <a:spcPct val="200000"/>
              </a:lnSpc>
              <a:buNone/>
              <a:defRPr sz="10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9" name="Picture Placeholder 45">
            <a:extLst>
              <a:ext uri="{FF2B5EF4-FFF2-40B4-BE49-F238E27FC236}">
                <a16:creationId xmlns:a16="http://schemas.microsoft.com/office/drawing/2014/main" id="{7F0F9D2D-E0E9-F24D-A7B3-B7E198C368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75440" y="6021149"/>
            <a:ext cx="534949" cy="623945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algn="ctr">
              <a:lnSpc>
                <a:spcPct val="200000"/>
              </a:lnSpc>
              <a:buNone/>
              <a:defRPr sz="1000"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736639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>
            <a:extLst>
              <a:ext uri="{FF2B5EF4-FFF2-40B4-BE49-F238E27FC236}">
                <a16:creationId xmlns:a16="http://schemas.microsoft.com/office/drawing/2014/main" id="{515AE902-E0FC-7A5F-732B-7E26BD66E26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3225" y="0"/>
            <a:ext cx="9248775" cy="6878639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DD83FA7-083A-D5DD-F36A-AAFA01DCAA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52750" y="-28214"/>
            <a:ext cx="9239250" cy="6878638"/>
          </a:xfrm>
        </p:spPr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566F35-1168-0ADF-7969-513E94AF9B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447" y="161238"/>
            <a:ext cx="2586484" cy="1554717"/>
          </a:xfrm>
          <a:prstGeom prst="rect">
            <a:avLst/>
          </a:prstGeom>
        </p:spPr>
      </p:pic>
      <p:sp>
        <p:nvSpPr>
          <p:cNvPr id="9" name="Google Shape;124;p24">
            <a:extLst>
              <a:ext uri="{FF2B5EF4-FFF2-40B4-BE49-F238E27FC236}">
                <a16:creationId xmlns:a16="http://schemas.microsoft.com/office/drawing/2014/main" id="{FE241B5E-D793-B37B-F0BC-F11977A17252}"/>
              </a:ext>
            </a:extLst>
          </p:cNvPr>
          <p:cNvSpPr/>
          <p:nvPr userDrawn="1"/>
        </p:nvSpPr>
        <p:spPr>
          <a:xfrm rot="5400000">
            <a:off x="1706825" y="733365"/>
            <a:ext cx="4478400" cy="6702000"/>
          </a:xfrm>
          <a:prstGeom prst="rect">
            <a:avLst/>
          </a:prstGeom>
          <a:solidFill>
            <a:schemeClr val="accent1">
              <a:alpha val="861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F48DC6-8C9A-7041-4D5A-8494D0BF7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382" y="2126355"/>
            <a:ext cx="6278218" cy="3289853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2C907-2B3B-23AA-FCEB-330370E43A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8382" y="5545417"/>
            <a:ext cx="6278218" cy="47707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Google Shape;127;p24">
            <a:extLst>
              <a:ext uri="{FF2B5EF4-FFF2-40B4-BE49-F238E27FC236}">
                <a16:creationId xmlns:a16="http://schemas.microsoft.com/office/drawing/2014/main" id="{3FF0DCDA-47BC-D937-115A-05632BC3BFF1}"/>
              </a:ext>
            </a:extLst>
          </p:cNvPr>
          <p:cNvSpPr/>
          <p:nvPr userDrawn="1"/>
        </p:nvSpPr>
        <p:spPr>
          <a:xfrm rot="-5400000" flipH="1">
            <a:off x="9805400" y="3936965"/>
            <a:ext cx="4478400" cy="29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579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+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63463-32B1-1E46-AE41-D98053619F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596" y="365126"/>
            <a:ext cx="11133859" cy="99751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 which can</a:t>
            </a:r>
            <a:br>
              <a:rPr lang="en-GB" dirty="0"/>
            </a:br>
            <a:r>
              <a:rPr lang="en-GB" dirty="0"/>
              <a:t>go in one or two lines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F4DD2FA-7D1A-1843-BEA3-00A536B4FE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31" y="1636706"/>
            <a:ext cx="5314950" cy="997510"/>
          </a:xfrm>
        </p:spPr>
        <p:txBody>
          <a:bodyPr/>
          <a:lstStyle>
            <a:lvl1pPr>
              <a:buNone/>
              <a:defRPr sz="18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“Quote goes here in multiple lines.”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78B7CB5-1466-CF4B-B22B-4567179857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1597" y="2624131"/>
            <a:ext cx="5314950" cy="434975"/>
          </a:xfrm>
        </p:spPr>
        <p:txBody>
          <a:bodyPr>
            <a:normAutofit/>
          </a:bodyPr>
          <a:lstStyle>
            <a:lvl1pPr>
              <a:buNone/>
              <a:defRPr sz="1800" b="1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Name</a:t>
            </a:r>
            <a:endParaRPr lang="en-US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DFC51382-87E1-CB49-A3C5-E22ABA9C9D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331" y="3349959"/>
            <a:ext cx="5314950" cy="997510"/>
          </a:xfrm>
        </p:spPr>
        <p:txBody>
          <a:bodyPr/>
          <a:lstStyle>
            <a:lvl1pPr>
              <a:buNone/>
              <a:defRPr sz="18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“Quote goes here in multiple lines.”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4D88617-55AB-634A-8F6F-D1443C7267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1597" y="4337384"/>
            <a:ext cx="5314950" cy="434975"/>
          </a:xfrm>
        </p:spPr>
        <p:txBody>
          <a:bodyPr>
            <a:normAutofit/>
          </a:bodyPr>
          <a:lstStyle>
            <a:lvl1pPr>
              <a:buNone/>
              <a:defRPr sz="1800" b="1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Name</a:t>
            </a:r>
            <a:endParaRPr lang="en-US" dirty="0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E1F57054-2469-8840-8BF6-B9290BE348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71240" y="1636706"/>
            <a:ext cx="5314950" cy="997510"/>
          </a:xfrm>
        </p:spPr>
        <p:txBody>
          <a:bodyPr/>
          <a:lstStyle>
            <a:lvl1pPr>
              <a:buNone/>
              <a:defRPr sz="18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“Quote goes here in multiple lines.”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CCC33BC6-2D49-884C-889B-A45E0482C7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70506" y="2624131"/>
            <a:ext cx="5314950" cy="434975"/>
          </a:xfrm>
        </p:spPr>
        <p:txBody>
          <a:bodyPr>
            <a:normAutofit/>
          </a:bodyPr>
          <a:lstStyle>
            <a:lvl1pPr>
              <a:buNone/>
              <a:defRPr sz="1800" b="1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Name</a:t>
            </a:r>
            <a:endParaRPr lang="en-U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38A5DDA3-C5B1-2C4E-A779-16177E3BBC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71240" y="3340815"/>
            <a:ext cx="5314950" cy="997510"/>
          </a:xfrm>
        </p:spPr>
        <p:txBody>
          <a:bodyPr/>
          <a:lstStyle>
            <a:lvl1pPr>
              <a:buNone/>
              <a:defRPr sz="18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“Quote goes here in multiple lines.”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C51AB02D-82DB-CE4E-8979-922FFE8CC6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70506" y="4328240"/>
            <a:ext cx="5314950" cy="434975"/>
          </a:xfrm>
        </p:spPr>
        <p:txBody>
          <a:bodyPr>
            <a:normAutofit/>
          </a:bodyPr>
          <a:lstStyle>
            <a:lvl1pPr>
              <a:buNone/>
              <a:defRPr sz="1800" b="1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Name</a:t>
            </a:r>
            <a:endParaRPr lang="en-US" dirty="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94F4C08D-0D9C-B64D-A7EF-1D8EE92204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2331" y="5074851"/>
            <a:ext cx="5314950" cy="997510"/>
          </a:xfrm>
        </p:spPr>
        <p:txBody>
          <a:bodyPr/>
          <a:lstStyle>
            <a:lvl1pPr>
              <a:buNone/>
              <a:defRPr sz="18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“Quote goes here in multiple lines.”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AB49251E-E783-844B-831F-20018C37E9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1597" y="6062276"/>
            <a:ext cx="5314950" cy="434975"/>
          </a:xfrm>
        </p:spPr>
        <p:txBody>
          <a:bodyPr>
            <a:normAutofit/>
          </a:bodyPr>
          <a:lstStyle>
            <a:lvl1pPr>
              <a:buNone/>
              <a:defRPr sz="1800" b="1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Name</a:t>
            </a:r>
            <a:endParaRPr lang="en-US" dirty="0"/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63D56B54-4A0E-864F-85EC-2A713539592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71240" y="5065707"/>
            <a:ext cx="5314950" cy="997510"/>
          </a:xfrm>
        </p:spPr>
        <p:txBody>
          <a:bodyPr/>
          <a:lstStyle>
            <a:lvl1pPr>
              <a:buNone/>
              <a:defRPr sz="18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“Quote goes here in multiple lines.”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1A0429C4-ECC4-CE40-9390-309AC70E61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70506" y="6053132"/>
            <a:ext cx="5314950" cy="434975"/>
          </a:xfrm>
        </p:spPr>
        <p:txBody>
          <a:bodyPr>
            <a:normAutofit/>
          </a:bodyPr>
          <a:lstStyle>
            <a:lvl1pPr>
              <a:buNone/>
              <a:defRPr sz="1800" b="1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201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 paragraph 3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117475D-190D-B24E-9268-C3D623D40750}"/>
              </a:ext>
            </a:extLst>
          </p:cNvPr>
          <p:cNvSpPr/>
          <p:nvPr userDrawn="1"/>
        </p:nvSpPr>
        <p:spPr>
          <a:xfrm>
            <a:off x="-7200" y="0"/>
            <a:ext cx="121992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1AA792-E1CE-5949-B4EB-7D9B691B6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937" y="87990"/>
            <a:ext cx="10956982" cy="997510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A88091E-3D7C-344B-A75A-6B357349BE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300" y="1086040"/>
            <a:ext cx="10956925" cy="905605"/>
          </a:xfrm>
        </p:spPr>
        <p:txBody>
          <a:bodyPr/>
          <a:lstStyle>
            <a:lvl1pPr algn="ctr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here to insert body text in multiple lines or a paragraph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93F20D0-EC56-9942-A78C-3418BBE0B85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38263" y="2057400"/>
            <a:ext cx="3563937" cy="1992313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1D275C2-618D-454A-BDAB-6B1FB806ED5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15424" y="2068366"/>
            <a:ext cx="5268912" cy="1992313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E6522BB-1822-9942-9517-4A10441AAE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951037" y="4225925"/>
            <a:ext cx="4223519" cy="2373313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5E91F5B1-6B00-C346-AC9C-D65DB1DF1F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86525" y="4237038"/>
            <a:ext cx="3128815" cy="2351087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9832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+ images 2 + title + re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46B9E-17D0-8546-AA23-06A3516ED7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597" y="365126"/>
            <a:ext cx="5732826" cy="99751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0B3D3A-CDDA-C24E-846C-9C0C12D56922}"/>
              </a:ext>
            </a:extLst>
          </p:cNvPr>
          <p:cNvSpPr/>
          <p:nvPr userDrawn="1"/>
        </p:nvSpPr>
        <p:spPr>
          <a:xfrm>
            <a:off x="0" y="4455762"/>
            <a:ext cx="12192000" cy="213164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79926088-A261-3D45-B352-19D679B5D8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1597" y="1592766"/>
            <a:ext cx="5567362" cy="4784216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ctr">
              <a:lnSpc>
                <a:spcPct val="300000"/>
              </a:lnSpc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C4B1D85-5621-2C45-991A-C7AEDDC5A05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3825" y="715963"/>
            <a:ext cx="5189538" cy="3660775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ctr">
              <a:lnSpc>
                <a:spcPct val="300000"/>
              </a:lnSpc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07AAA55-25DB-1048-97F2-FE3401A042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58013" y="4591616"/>
            <a:ext cx="4705350" cy="1785372"/>
          </a:xfrm>
        </p:spPr>
        <p:txBody>
          <a:bodyPr>
            <a:normAutofit/>
          </a:bodyPr>
          <a:lstStyle>
            <a:lvl1pPr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0904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with images_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6EB7A-897E-7241-9876-C4803AE808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597" y="365126"/>
            <a:ext cx="5367708" cy="99751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A669CC-28F2-054F-8E0D-AE7D38C6EAC8}"/>
              </a:ext>
            </a:extLst>
          </p:cNvPr>
          <p:cNvSpPr/>
          <p:nvPr userDrawn="1"/>
        </p:nvSpPr>
        <p:spPr>
          <a:xfrm>
            <a:off x="6096000" y="-49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44000">
                <a:schemeClr val="accent2">
                  <a:lumMod val="89000"/>
                </a:schemeClr>
              </a:gs>
              <a:gs pos="62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0E466BF-683D-864C-84EB-9EFC868BCE0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05458" y="129077"/>
            <a:ext cx="4989513" cy="324485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A754F1F-61F0-5648-8F16-460C4F5752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05458" y="3439330"/>
            <a:ext cx="2335212" cy="330041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868DC2A-04B9-D544-9BE2-7B4F877D4C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99421" y="3428510"/>
            <a:ext cx="2495550" cy="3300413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9D7C3D1-BB8D-9E48-9B35-0ABC6972A8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345" y="1751502"/>
            <a:ext cx="5347960" cy="4741372"/>
          </a:xfrm>
        </p:spPr>
        <p:txBody>
          <a:bodyPr/>
          <a:lstStyle>
            <a:lvl1pPr>
              <a:buNone/>
              <a:defRPr sz="18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HEADING GOES HERE</a:t>
            </a:r>
          </a:p>
          <a:p>
            <a:pPr lvl="0"/>
            <a:r>
              <a:rPr lang="en-GB" dirty="0"/>
              <a:t>Stat </a:t>
            </a:r>
            <a:r>
              <a:rPr lang="en-GB" b="0" dirty="0">
                <a:solidFill>
                  <a:schemeClr val="tx1"/>
                </a:solidFill>
              </a:rPr>
              <a:t>goes here:</a:t>
            </a:r>
            <a:endParaRPr lang="en-GB" dirty="0"/>
          </a:p>
          <a:p>
            <a:pPr lvl="1"/>
            <a:r>
              <a:rPr lang="en-GB" dirty="0"/>
              <a:t>Stat </a:t>
            </a:r>
            <a:r>
              <a:rPr lang="en-GB" b="0" dirty="0">
                <a:solidFill>
                  <a:schemeClr val="tx1"/>
                </a:solidFill>
              </a:rPr>
              <a:t>goes here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Stat </a:t>
            </a:r>
            <a:r>
              <a:rPr lang="en-GB" b="0" dirty="0">
                <a:solidFill>
                  <a:schemeClr val="tx1"/>
                </a:solidFill>
              </a:rPr>
              <a:t>goes here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Stat </a:t>
            </a:r>
            <a:r>
              <a:rPr lang="en-GB" b="0" dirty="0">
                <a:solidFill>
                  <a:schemeClr val="tx1"/>
                </a:solidFill>
              </a:rPr>
              <a:t>goes here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Stat </a:t>
            </a:r>
            <a:r>
              <a:rPr lang="en-GB" b="0" dirty="0">
                <a:solidFill>
                  <a:schemeClr val="tx1"/>
                </a:solidFill>
              </a:rPr>
              <a:t>goes here</a:t>
            </a:r>
          </a:p>
          <a:p>
            <a:pPr lvl="1"/>
            <a:r>
              <a:rPr lang="en-GB" dirty="0"/>
              <a:t>Stat </a:t>
            </a:r>
            <a:r>
              <a:rPr lang="en-GB" b="0" dirty="0">
                <a:solidFill>
                  <a:schemeClr val="tx1"/>
                </a:solidFill>
              </a:rPr>
              <a:t>goes here</a:t>
            </a:r>
            <a:endParaRPr lang="en-GB" dirty="0"/>
          </a:p>
          <a:p>
            <a:pPr lvl="2"/>
            <a:r>
              <a:rPr lang="en-GB" dirty="0"/>
              <a:t>Text goes here - </a:t>
            </a:r>
            <a:r>
              <a:rPr lang="en-GB" dirty="0">
                <a:solidFill>
                  <a:schemeClr val="accent1"/>
                </a:solidFill>
              </a:rPr>
              <a:t>01</a:t>
            </a:r>
            <a:endParaRPr lang="en-GB" dirty="0"/>
          </a:p>
          <a:p>
            <a:pPr lvl="2"/>
            <a:r>
              <a:rPr lang="en-GB" dirty="0"/>
              <a:t>Text goes here – </a:t>
            </a:r>
            <a:r>
              <a:rPr lang="en-GB" dirty="0">
                <a:solidFill>
                  <a:schemeClr val="accent1"/>
                </a:solidFill>
              </a:rPr>
              <a:t>02</a:t>
            </a:r>
          </a:p>
          <a:p>
            <a:pPr lvl="4"/>
            <a:r>
              <a:rPr lang="en-GB" dirty="0"/>
              <a:t>Text</a:t>
            </a:r>
          </a:p>
          <a:p>
            <a:pPr lvl="4"/>
            <a:r>
              <a:rPr lang="en-GB" dirty="0"/>
              <a:t>Text</a:t>
            </a:r>
          </a:p>
          <a:p>
            <a:pPr lvl="4"/>
            <a:r>
              <a:rPr lang="en-GB" dirty="0"/>
              <a:t>Text</a:t>
            </a:r>
          </a:p>
          <a:p>
            <a:pPr lvl="4"/>
            <a:r>
              <a:rPr lang="en-GB" dirty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3339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s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8C8A169-D1EE-D041-8EB3-6DA119A6442D}"/>
              </a:ext>
            </a:extLst>
          </p:cNvPr>
          <p:cNvSpPr/>
          <p:nvPr userDrawn="1"/>
        </p:nvSpPr>
        <p:spPr>
          <a:xfrm>
            <a:off x="0" y="0"/>
            <a:ext cx="33655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8">
            <a:extLst>
              <a:ext uri="{FF2B5EF4-FFF2-40B4-BE49-F238E27FC236}">
                <a16:creationId xmlns:a16="http://schemas.microsoft.com/office/drawing/2014/main" id="{53C7261C-D5BE-5E43-A2E3-857EAF774A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3214" y="206163"/>
            <a:ext cx="2846522" cy="3143216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7C63EE89-363E-D441-9F0A-451D1CAF72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4976" y="213088"/>
            <a:ext cx="4189708" cy="3155196"/>
          </a:xfrm>
          <a:prstGeom prst="rect">
            <a:avLst/>
          </a:prstGeom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id="{F1E24E9D-0717-1845-AFEF-5AB1488877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3214" y="3423010"/>
            <a:ext cx="3944317" cy="3270472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F90B25C-3692-8C47-B163-0909E527F0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429" y="396617"/>
            <a:ext cx="3122315" cy="500783"/>
          </a:xfrm>
        </p:spPr>
        <p:txBody>
          <a:bodyPr>
            <a:noAutofit/>
          </a:bodyPr>
          <a:lstStyle>
            <a:lvl1pPr algn="ctr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KEY STAT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5ECDA99-5D1E-4044-9DC1-76CB78C5F4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363" y="834834"/>
            <a:ext cx="3122612" cy="850900"/>
          </a:xfrm>
        </p:spPr>
        <p:txBody>
          <a:bodyPr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None/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None/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None/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AE3579E0-4228-B44B-8BD1-15846A5916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429" y="2007202"/>
            <a:ext cx="3122315" cy="500783"/>
          </a:xfrm>
        </p:spPr>
        <p:txBody>
          <a:bodyPr>
            <a:noAutofit/>
          </a:bodyPr>
          <a:lstStyle>
            <a:lvl1pPr algn="ctr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KEY STAT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DAA400BA-C4BE-3C48-A45E-6AAC258246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363" y="2445419"/>
            <a:ext cx="3122612" cy="850900"/>
          </a:xfrm>
        </p:spPr>
        <p:txBody>
          <a:bodyPr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None/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None/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None/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8E6CBEE7-E2DD-A84A-8763-F91BBD0809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429" y="3630807"/>
            <a:ext cx="3122315" cy="500783"/>
          </a:xfrm>
        </p:spPr>
        <p:txBody>
          <a:bodyPr>
            <a:noAutofit/>
          </a:bodyPr>
          <a:lstStyle>
            <a:lvl1pPr algn="ctr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KEY STAT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E53BFD5-1EA1-5941-A560-3DE18A93D5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3" y="4069024"/>
            <a:ext cx="3122612" cy="850900"/>
          </a:xfrm>
        </p:spPr>
        <p:txBody>
          <a:bodyPr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None/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None/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None/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01B6D4F3-677D-7240-A163-D92C99422C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429" y="5241392"/>
            <a:ext cx="3122315" cy="500783"/>
          </a:xfrm>
        </p:spPr>
        <p:txBody>
          <a:bodyPr>
            <a:noAutofit/>
          </a:bodyPr>
          <a:lstStyle>
            <a:lvl1pPr algn="ctr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KEY STAT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403BED5C-AE14-3043-8820-FC4E3E97AF2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363" y="5679609"/>
            <a:ext cx="3122612" cy="850900"/>
          </a:xfrm>
        </p:spPr>
        <p:txBody>
          <a:bodyPr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None/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None/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None/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F32C7F4-1C2A-B145-88D7-BDFCBB0ED13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143374" y="212604"/>
            <a:ext cx="2846361" cy="3136775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990CE0E9-2038-BF40-8396-AA7B94F351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074975" y="206254"/>
            <a:ext cx="4181988" cy="31496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2CD62321-9AFA-C647-96BA-50DEB86C374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143375" y="3424117"/>
            <a:ext cx="3944156" cy="3269365"/>
          </a:xfr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EEB8925D-2E9F-D24F-8A02-E3B73E4A558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84559" y="3423009"/>
            <a:ext cx="3080125" cy="3269365"/>
          </a:xfr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645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and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480017E-AA3C-E342-8215-F1D0B2414616}"/>
              </a:ext>
            </a:extLst>
          </p:cNvPr>
          <p:cNvSpPr/>
          <p:nvPr userDrawn="1"/>
        </p:nvSpPr>
        <p:spPr>
          <a:xfrm>
            <a:off x="0" y="0"/>
            <a:ext cx="332654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C84AFA98-1D6E-3C4F-AC36-D33AD29E62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7666" y="365126"/>
            <a:ext cx="2869975" cy="99751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58FA95EE-A455-FF48-B154-696B0AC0B6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3730" y="1649985"/>
            <a:ext cx="2220909" cy="952500"/>
          </a:xfrm>
        </p:spPr>
        <p:txBody>
          <a:bodyPr>
            <a:normAutofit/>
          </a:bodyPr>
          <a:lstStyle>
            <a:lvl1pPr algn="r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edit: </a:t>
            </a:r>
            <a:endParaRPr lang="en-US" dirty="0"/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36F9C9F3-851C-6A42-8A0F-632C4E3CD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23729" y="4209296"/>
            <a:ext cx="2220910" cy="952500"/>
          </a:xfrm>
        </p:spPr>
        <p:txBody>
          <a:bodyPr>
            <a:normAutofit/>
          </a:bodyPr>
          <a:lstStyle>
            <a:lvl1pPr algn="r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edit: </a:t>
            </a:r>
            <a:endParaRPr lang="en-US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48F687DA-261A-BE44-838A-B84942207F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65937" y="1651398"/>
            <a:ext cx="7250113" cy="1765300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algn="l"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Body text can go here in one or two lines.</a:t>
            </a:r>
            <a:endParaRPr lang="en-US" dirty="0"/>
          </a:p>
        </p:txBody>
      </p: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41BD31AC-35FC-0A49-8A9A-9EE5FB2D5D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65937" y="4205412"/>
            <a:ext cx="7250113" cy="1765300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algn="l"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Body text can go here in one or two lines.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5446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_re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58D3-92B5-C14D-97E5-2DB515A6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164" y="365126"/>
            <a:ext cx="5486861" cy="997510"/>
          </a:xfrm>
        </p:spPr>
        <p:txBody>
          <a:bodyPr/>
          <a:lstStyle>
            <a:lvl1pPr>
              <a:defRPr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DDD25A-1FAC-324F-BCDC-3272520530EB}"/>
              </a:ext>
            </a:extLst>
          </p:cNvPr>
          <p:cNvSpPr/>
          <p:nvPr userDrawn="1"/>
        </p:nvSpPr>
        <p:spPr>
          <a:xfrm flipH="1">
            <a:off x="0" y="0"/>
            <a:ext cx="11927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7EC23FF-97D6-8B43-96E0-A28DCD2BD1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2159" y="833264"/>
            <a:ext cx="4996629" cy="500508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5D2CDB-C8F5-E846-A370-C5DC4A3AB4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9688" y="1422400"/>
            <a:ext cx="5487987" cy="5195888"/>
          </a:xfrm>
        </p:spPr>
        <p:txBody>
          <a:bodyPr>
            <a:normAutofit/>
          </a:bodyPr>
          <a:lstStyle>
            <a:lvl1pPr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63596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_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58D3-92B5-C14D-97E5-2DB515A6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164" y="365126"/>
            <a:ext cx="5486861" cy="997510"/>
          </a:xfrm>
        </p:spPr>
        <p:txBody>
          <a:bodyPr/>
          <a:lstStyle>
            <a:lvl1pPr>
              <a:defRPr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DDD25A-1FAC-324F-BCDC-3272520530EB}"/>
              </a:ext>
            </a:extLst>
          </p:cNvPr>
          <p:cNvSpPr/>
          <p:nvPr userDrawn="1"/>
        </p:nvSpPr>
        <p:spPr>
          <a:xfrm flipH="1">
            <a:off x="0" y="0"/>
            <a:ext cx="11927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7EC23FF-97D6-8B43-96E0-A28DCD2BD1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2159" y="926313"/>
            <a:ext cx="4996629" cy="500508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5D2CDB-C8F5-E846-A370-C5DC4A3AB4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9688" y="1422400"/>
            <a:ext cx="5487987" cy="5195888"/>
          </a:xfrm>
        </p:spPr>
        <p:txBody>
          <a:bodyPr>
            <a:normAutofit/>
          </a:bodyPr>
          <a:lstStyle>
            <a:lvl1pPr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57185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3842A-38E2-ADF1-5523-54783DF19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F44D93-FECA-DBBF-4D28-E27D12D2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9AFCB-A5E4-CE4F-8583-48FFE24742F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EC533-FAA0-E8BE-2D8D-F66C6A64F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B7DF3C-307E-AA6E-8415-1898730DD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87C65-F529-6A4B-9307-53EFD28F08E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4A5BB5-5A50-BC94-5498-BAFECB7924C3}"/>
              </a:ext>
            </a:extLst>
          </p:cNvPr>
          <p:cNvSpPr/>
          <p:nvPr userDrawn="1"/>
        </p:nvSpPr>
        <p:spPr>
          <a:xfrm flipH="1">
            <a:off x="0" y="0"/>
            <a:ext cx="11927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31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out quote with two picture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EE07EA7-5678-EFAD-F8B8-A853EA165DF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0482" y="1527857"/>
            <a:ext cx="3563938" cy="28090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B082CCD9-B19E-E3F9-679F-38A2F00AF26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29220" y="1527857"/>
            <a:ext cx="3563938" cy="28090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DF83C2A-0C9F-9CAA-D152-6CEFD1451B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97958" y="1527857"/>
            <a:ext cx="3563938" cy="2809014"/>
          </a:xfrm>
          <a:solidFill>
            <a:srgbClr val="00285F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38B705-FF3C-56D9-8BD7-E5F4FD457298}"/>
              </a:ext>
            </a:extLst>
          </p:cNvPr>
          <p:cNvSpPr/>
          <p:nvPr userDrawn="1"/>
        </p:nvSpPr>
        <p:spPr>
          <a:xfrm flipH="1">
            <a:off x="0" y="0"/>
            <a:ext cx="11927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296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_Title Slide_her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>
            <a:extLst>
              <a:ext uri="{FF2B5EF4-FFF2-40B4-BE49-F238E27FC236}">
                <a16:creationId xmlns:a16="http://schemas.microsoft.com/office/drawing/2014/main" id="{515AE902-E0FC-7A5F-732B-7E26BD66E26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78639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DD83FA7-083A-D5DD-F36A-AAFA01DCAA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28214"/>
            <a:ext cx="12192000" cy="6878638"/>
          </a:xfrm>
        </p:spPr>
        <p:txBody>
          <a:bodyPr/>
          <a:lstStyle/>
          <a:p>
            <a:endParaRPr lang="en-GB"/>
          </a:p>
        </p:txBody>
      </p:sp>
      <p:sp>
        <p:nvSpPr>
          <p:cNvPr id="9" name="Google Shape;124;p24">
            <a:extLst>
              <a:ext uri="{FF2B5EF4-FFF2-40B4-BE49-F238E27FC236}">
                <a16:creationId xmlns:a16="http://schemas.microsoft.com/office/drawing/2014/main" id="{FE241B5E-D793-B37B-F0BC-F11977A17252}"/>
              </a:ext>
            </a:extLst>
          </p:cNvPr>
          <p:cNvSpPr/>
          <p:nvPr userDrawn="1"/>
        </p:nvSpPr>
        <p:spPr>
          <a:xfrm rot="5400000">
            <a:off x="1706825" y="733365"/>
            <a:ext cx="4478400" cy="6702000"/>
          </a:xfrm>
          <a:prstGeom prst="rect">
            <a:avLst/>
          </a:prstGeom>
          <a:solidFill>
            <a:schemeClr val="accent1">
              <a:alpha val="861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F48DC6-8C9A-7041-4D5A-8494D0BF7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382" y="2126355"/>
            <a:ext cx="6278218" cy="3289853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2C907-2B3B-23AA-FCEB-330370E43A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8382" y="5545417"/>
            <a:ext cx="6278218" cy="47707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Google Shape;127;p24">
            <a:extLst>
              <a:ext uri="{FF2B5EF4-FFF2-40B4-BE49-F238E27FC236}">
                <a16:creationId xmlns:a16="http://schemas.microsoft.com/office/drawing/2014/main" id="{3FF0DCDA-47BC-D937-115A-05632BC3BFF1}"/>
              </a:ext>
            </a:extLst>
          </p:cNvPr>
          <p:cNvSpPr/>
          <p:nvPr userDrawn="1"/>
        </p:nvSpPr>
        <p:spPr>
          <a:xfrm rot="-5400000" flipH="1">
            <a:off x="9805400" y="3936965"/>
            <a:ext cx="4478400" cy="29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A5CE6E1-C02B-F584-08F7-7367A67B2C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8" y="-147355"/>
            <a:ext cx="3558098" cy="214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34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out quote with two pictures - blue">
    <p:bg>
      <p:bgPr>
        <a:gradFill flip="none" rotWithShape="1">
          <a:gsLst>
            <a:gs pos="0">
              <a:schemeClr val="accent2">
                <a:lumMod val="89000"/>
              </a:schemeClr>
            </a:gs>
            <a:gs pos="57000">
              <a:schemeClr val="accent2">
                <a:lumMod val="89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EE07EA7-5678-EFAD-F8B8-A853EA165DF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0482" y="1527857"/>
            <a:ext cx="3563938" cy="28090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B082CCD9-B19E-E3F9-679F-38A2F00AF26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29220" y="1527857"/>
            <a:ext cx="3563938" cy="28090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DF83C2A-0C9F-9CAA-D152-6CEFD1451B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97958" y="1527857"/>
            <a:ext cx="3563938" cy="2809014"/>
          </a:xfrm>
          <a:solidFill>
            <a:schemeClr val="bg1"/>
          </a:solidFill>
        </p:spPr>
        <p:txBody>
          <a:bodyPr>
            <a:noAutofit/>
          </a:bodyPr>
          <a:lstStyle>
            <a:lvl1pPr marL="342900" indent="-342900">
              <a:buClr>
                <a:srgbClr val="CF102D"/>
              </a:buClr>
              <a:buFont typeface="Arial" panose="020B0604020202020204" pitchFamily="34" charset="0"/>
              <a:buChar char="•"/>
              <a:defRPr sz="2000">
                <a:solidFill>
                  <a:srgbClr val="00285F"/>
                </a:solidFill>
              </a:defRPr>
            </a:lvl1pPr>
            <a:lvl2pPr>
              <a:defRPr sz="1800">
                <a:solidFill>
                  <a:srgbClr val="00285F"/>
                </a:solidFill>
              </a:defRPr>
            </a:lvl2pPr>
            <a:lvl3pPr>
              <a:buClr>
                <a:srgbClr val="CF102D"/>
              </a:buClr>
              <a:defRPr sz="1600">
                <a:solidFill>
                  <a:srgbClr val="00285F"/>
                </a:solidFill>
              </a:defRPr>
            </a:lvl3pPr>
            <a:lvl4pPr>
              <a:defRPr sz="1400">
                <a:solidFill>
                  <a:srgbClr val="00285F"/>
                </a:solidFill>
              </a:defRPr>
            </a:lvl4pPr>
            <a:lvl5pPr>
              <a:buClr>
                <a:srgbClr val="CF102D"/>
              </a:buClr>
              <a:defRPr sz="1400">
                <a:solidFill>
                  <a:srgbClr val="00285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4BC4FF-BB80-A11F-79FB-26279C21ADDD}"/>
              </a:ext>
            </a:extLst>
          </p:cNvPr>
          <p:cNvSpPr/>
          <p:nvPr userDrawn="1"/>
        </p:nvSpPr>
        <p:spPr>
          <a:xfrm flipH="1">
            <a:off x="0" y="0"/>
            <a:ext cx="11927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091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pull ou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EE07EA7-5678-EFAD-F8B8-A853EA165DF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0481" y="1527857"/>
            <a:ext cx="6060635" cy="28090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DF83C2A-0C9F-9CAA-D152-6CEFD1451B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5968" y="1527857"/>
            <a:ext cx="4915928" cy="2809014"/>
          </a:xfrm>
          <a:solidFill>
            <a:srgbClr val="00285F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18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CDDA408-7C34-D6F1-5898-37CEAC215FAC}"/>
              </a:ext>
            </a:extLst>
          </p:cNvPr>
          <p:cNvSpPr/>
          <p:nvPr userDrawn="1"/>
        </p:nvSpPr>
        <p:spPr>
          <a:xfrm flipH="1">
            <a:off x="0" y="0"/>
            <a:ext cx="11927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475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pull out - blue">
    <p:bg>
      <p:bgPr>
        <a:gradFill flip="none" rotWithShape="1">
          <a:gsLst>
            <a:gs pos="0">
              <a:schemeClr val="accent2">
                <a:lumMod val="89000"/>
              </a:schemeClr>
            </a:gs>
            <a:gs pos="45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EE07EA7-5678-EFAD-F8B8-A853EA165DF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0481" y="1527857"/>
            <a:ext cx="6060635" cy="28090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DF83C2A-0C9F-9CAA-D152-6CEFD1451B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5968" y="1527857"/>
            <a:ext cx="4915928" cy="2809014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00285F"/>
                </a:solidFill>
              </a:defRPr>
            </a:lvl1pPr>
            <a:lvl2pPr>
              <a:defRPr sz="1800">
                <a:solidFill>
                  <a:srgbClr val="00285F"/>
                </a:solidFill>
              </a:defRPr>
            </a:lvl2pPr>
            <a:lvl3pPr>
              <a:defRPr sz="1600">
                <a:solidFill>
                  <a:srgbClr val="00285F"/>
                </a:solidFill>
              </a:defRPr>
            </a:lvl3pPr>
            <a:lvl4pPr>
              <a:defRPr sz="1400">
                <a:solidFill>
                  <a:srgbClr val="00285F"/>
                </a:solidFill>
              </a:defRPr>
            </a:lvl4pPr>
            <a:lvl5pPr>
              <a:defRPr sz="1400">
                <a:solidFill>
                  <a:srgbClr val="00285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3B1E2A-4A61-364D-4907-C3FE1E449374}"/>
              </a:ext>
            </a:extLst>
          </p:cNvPr>
          <p:cNvSpPr/>
          <p:nvPr userDrawn="1"/>
        </p:nvSpPr>
        <p:spPr>
          <a:xfrm flipH="1">
            <a:off x="0" y="0"/>
            <a:ext cx="11927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282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with pull out - blue">
    <p:bg>
      <p:bgPr>
        <a:gradFill flip="none" rotWithShape="1">
          <a:gsLst>
            <a:gs pos="0">
              <a:schemeClr val="accent2">
                <a:lumMod val="89000"/>
              </a:schemeClr>
            </a:gs>
            <a:gs pos="6000">
              <a:schemeClr val="accent2">
                <a:lumMod val="89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EE07EA7-5678-EFAD-F8B8-A853EA165DF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13293" y="1527858"/>
            <a:ext cx="6060635" cy="28090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DF83C2A-0C9F-9CAA-D152-6CEFD1451B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642" y="1527857"/>
            <a:ext cx="4915928" cy="2809014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00285F"/>
                </a:solidFill>
              </a:defRPr>
            </a:lvl1pPr>
            <a:lvl2pPr>
              <a:defRPr sz="1800">
                <a:solidFill>
                  <a:srgbClr val="00285F"/>
                </a:solidFill>
              </a:defRPr>
            </a:lvl2pPr>
            <a:lvl3pPr>
              <a:defRPr sz="1600">
                <a:solidFill>
                  <a:srgbClr val="00285F"/>
                </a:solidFill>
              </a:defRPr>
            </a:lvl3pPr>
            <a:lvl4pPr>
              <a:defRPr sz="1400">
                <a:solidFill>
                  <a:srgbClr val="00285F"/>
                </a:solidFill>
              </a:defRPr>
            </a:lvl4pPr>
            <a:lvl5pPr>
              <a:defRPr sz="1400">
                <a:solidFill>
                  <a:srgbClr val="00285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849E6A-6456-40F0-C193-94A7FD5344F3}"/>
              </a:ext>
            </a:extLst>
          </p:cNvPr>
          <p:cNvSpPr/>
          <p:nvPr userDrawn="1"/>
        </p:nvSpPr>
        <p:spPr>
          <a:xfrm flipH="1">
            <a:off x="0" y="0"/>
            <a:ext cx="11927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552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with pull ou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EE07EA7-5678-EFAD-F8B8-A853EA165DF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13293" y="1527858"/>
            <a:ext cx="6060635" cy="28090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DF83C2A-0C9F-9CAA-D152-6CEFD1451B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642" y="1527857"/>
            <a:ext cx="4915928" cy="2809014"/>
          </a:xfrm>
          <a:solidFill>
            <a:srgbClr val="00285F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75AB2B-A320-702E-C21F-87545C062442}"/>
              </a:ext>
            </a:extLst>
          </p:cNvPr>
          <p:cNvSpPr/>
          <p:nvPr userDrawn="1"/>
        </p:nvSpPr>
        <p:spPr>
          <a:xfrm flipH="1">
            <a:off x="0" y="0"/>
            <a:ext cx="11927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001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pull out with agenda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F0D6BF-2EFA-2B20-F11C-CB24EDCD8383}"/>
              </a:ext>
            </a:extLst>
          </p:cNvPr>
          <p:cNvSpPr/>
          <p:nvPr userDrawn="1"/>
        </p:nvSpPr>
        <p:spPr>
          <a:xfrm>
            <a:off x="485000" y="465221"/>
            <a:ext cx="7536053" cy="48447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854EE1-B292-351A-F59B-58879A121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3968" y="804296"/>
            <a:ext cx="6798116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>
                <a:solidFill>
                  <a:srgbClr val="CF102D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6D141F-3C5F-4767-21B6-3E48153A4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3968" y="3390951"/>
            <a:ext cx="6798116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2400">
                <a:solidFill>
                  <a:srgbClr val="CF102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9B6927-5A00-AF9A-93D1-ACEBC3C4183C}"/>
              </a:ext>
            </a:extLst>
          </p:cNvPr>
          <p:cNvSpPr/>
          <p:nvPr userDrawn="1"/>
        </p:nvSpPr>
        <p:spPr>
          <a:xfrm>
            <a:off x="9049617" y="0"/>
            <a:ext cx="314238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879D2F-9303-7A20-2A12-AD88D70819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8463" y="207963"/>
            <a:ext cx="2662237" cy="6400800"/>
          </a:xfrm>
        </p:spPr>
        <p:txBody>
          <a:bodyPr/>
          <a:lstStyle>
            <a:lvl1pPr marL="0" indent="0">
              <a:buNone/>
              <a:defRPr b="1">
                <a:solidFill>
                  <a:srgbClr val="CF102D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17372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pull out with agenda - white with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48F0C44-D341-86F4-8BF8-24096E473DE1}"/>
              </a:ext>
            </a:extLst>
          </p:cNvPr>
          <p:cNvSpPr/>
          <p:nvPr userDrawn="1"/>
        </p:nvSpPr>
        <p:spPr>
          <a:xfrm>
            <a:off x="574158" y="510363"/>
            <a:ext cx="7442791" cy="4869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854EE1-B292-351A-F59B-58879A121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3968" y="804296"/>
            <a:ext cx="6798116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6D141F-3C5F-4767-21B6-3E48153A4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3968" y="3390951"/>
            <a:ext cx="6798116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9B6927-5A00-AF9A-93D1-ACEBC3C4183C}"/>
              </a:ext>
            </a:extLst>
          </p:cNvPr>
          <p:cNvSpPr/>
          <p:nvPr userDrawn="1"/>
        </p:nvSpPr>
        <p:spPr>
          <a:xfrm>
            <a:off x="9049617" y="0"/>
            <a:ext cx="314238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879D2F-9303-7A20-2A12-AD88D70819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8463" y="207963"/>
            <a:ext cx="2662237" cy="6400800"/>
          </a:xfrm>
        </p:spPr>
        <p:txBody>
          <a:bodyPr/>
          <a:lstStyle>
            <a:lvl1pPr marL="0" indent="0">
              <a:buNone/>
              <a:defRPr b="1">
                <a:solidFill>
                  <a:srgbClr val="CF102D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12049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pull out with agenda - white with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48F0C44-D341-86F4-8BF8-24096E473DE1}"/>
              </a:ext>
            </a:extLst>
          </p:cNvPr>
          <p:cNvSpPr/>
          <p:nvPr userDrawn="1"/>
        </p:nvSpPr>
        <p:spPr>
          <a:xfrm>
            <a:off x="574158" y="510363"/>
            <a:ext cx="7442791" cy="486971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44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854EE1-B292-351A-F59B-58879A121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3968" y="804296"/>
            <a:ext cx="6798116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6D141F-3C5F-4767-21B6-3E48153A4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3968" y="3390951"/>
            <a:ext cx="6798116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9B6927-5A00-AF9A-93D1-ACEBC3C4183C}"/>
              </a:ext>
            </a:extLst>
          </p:cNvPr>
          <p:cNvSpPr/>
          <p:nvPr userDrawn="1"/>
        </p:nvSpPr>
        <p:spPr>
          <a:xfrm>
            <a:off x="9049617" y="0"/>
            <a:ext cx="314238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879D2F-9303-7A20-2A12-AD88D70819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8463" y="207963"/>
            <a:ext cx="2662237" cy="6400800"/>
          </a:xfrm>
        </p:spPr>
        <p:txBody>
          <a:bodyPr/>
          <a:lstStyle>
            <a:lvl1pPr marL="0" indent="0">
              <a:buNone/>
              <a:defRPr b="1">
                <a:solidFill>
                  <a:srgbClr val="CF102D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23760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pull out with agenda - blue with white">
    <p:bg>
      <p:bgPr>
        <a:gradFill flip="none" rotWithShape="1">
          <a:gsLst>
            <a:gs pos="0">
              <a:schemeClr val="accent2">
                <a:lumMod val="89000"/>
              </a:schemeClr>
            </a:gs>
            <a:gs pos="37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BDB236-C01B-4D37-2F76-8A8E76D9441F}"/>
              </a:ext>
            </a:extLst>
          </p:cNvPr>
          <p:cNvSpPr/>
          <p:nvPr userDrawn="1"/>
        </p:nvSpPr>
        <p:spPr>
          <a:xfrm>
            <a:off x="484998" y="518211"/>
            <a:ext cx="7536053" cy="4844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854EE1-B292-351A-F59B-58879A121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3968" y="804296"/>
            <a:ext cx="6798116" cy="2387600"/>
          </a:xfrm>
          <a:effectLst/>
        </p:spPr>
        <p:txBody>
          <a:bodyPr anchor="b"/>
          <a:lstStyle>
            <a:lvl1pPr algn="l">
              <a:defRPr sz="6000">
                <a:solidFill>
                  <a:srgbClr val="00285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6D141F-3C5F-4767-21B6-3E48153A4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3968" y="3390951"/>
            <a:ext cx="6798116" cy="1655762"/>
          </a:xfrm>
          <a:effectLst/>
        </p:spPr>
        <p:txBody>
          <a:bodyPr/>
          <a:lstStyle>
            <a:lvl1pPr marL="0" indent="0" algn="l">
              <a:buNone/>
              <a:defRPr sz="2400">
                <a:solidFill>
                  <a:srgbClr val="00285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9B6927-5A00-AF9A-93D1-ACEBC3C4183C}"/>
              </a:ext>
            </a:extLst>
          </p:cNvPr>
          <p:cNvSpPr/>
          <p:nvPr userDrawn="1"/>
        </p:nvSpPr>
        <p:spPr>
          <a:xfrm>
            <a:off x="9049617" y="0"/>
            <a:ext cx="314238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879D2F-9303-7A20-2A12-AD88D70819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8463" y="207963"/>
            <a:ext cx="2662237" cy="6400800"/>
          </a:xfrm>
        </p:spPr>
        <p:txBody>
          <a:bodyPr/>
          <a:lstStyle>
            <a:lvl1pPr marL="0" indent="0">
              <a:buNone/>
              <a:defRPr b="1">
                <a:solidFill>
                  <a:srgbClr val="CF102D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46454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 with tex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4A352-0CC0-7F3F-3A00-FB302687A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93" y="391251"/>
            <a:ext cx="1040352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3AF5050-7467-4C7F-8FD0-A8A23EE059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5293" y="2259376"/>
            <a:ext cx="3563938" cy="19335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EE07EA7-5678-EFAD-F8B8-A853EA165DF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14031" y="2259376"/>
            <a:ext cx="3563938" cy="19335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B082CCD9-B19E-E3F9-679F-38A2F00AF26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82769" y="2259376"/>
            <a:ext cx="3563938" cy="19335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DF83C2A-0C9F-9CAA-D152-6CEFD1451B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4500" y="4414838"/>
            <a:ext cx="3563938" cy="19335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7904F22-86B0-841C-1AC2-CA6B10D451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4031" y="4414838"/>
            <a:ext cx="3563938" cy="19335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414B2CF-DA63-413C-48FB-7680673190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7847" y="4414837"/>
            <a:ext cx="3563938" cy="19335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4008F7-53E8-065C-948D-A0C5A1D429C1}"/>
              </a:ext>
            </a:extLst>
          </p:cNvPr>
          <p:cNvSpPr/>
          <p:nvPr userDrawn="1"/>
        </p:nvSpPr>
        <p:spPr>
          <a:xfrm flipH="1">
            <a:off x="0" y="0"/>
            <a:ext cx="11927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754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Title Slide_her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>
            <a:extLst>
              <a:ext uri="{FF2B5EF4-FFF2-40B4-BE49-F238E27FC236}">
                <a16:creationId xmlns:a16="http://schemas.microsoft.com/office/drawing/2014/main" id="{515AE902-E0FC-7A5F-732B-7E26BD66E26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78639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DD83FA7-083A-D5DD-F36A-AAFA01DCAA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28214"/>
            <a:ext cx="12192000" cy="6878638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Google Shape;127;p24">
            <a:extLst>
              <a:ext uri="{FF2B5EF4-FFF2-40B4-BE49-F238E27FC236}">
                <a16:creationId xmlns:a16="http://schemas.microsoft.com/office/drawing/2014/main" id="{3FF0DCDA-47BC-D937-115A-05632BC3BFF1}"/>
              </a:ext>
            </a:extLst>
          </p:cNvPr>
          <p:cNvSpPr/>
          <p:nvPr userDrawn="1"/>
        </p:nvSpPr>
        <p:spPr>
          <a:xfrm rot="-5400000" flipH="1">
            <a:off x="9805400" y="3936965"/>
            <a:ext cx="4478400" cy="29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A5CE6E1-C02B-F584-08F7-7367A67B2C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8" y="-147355"/>
            <a:ext cx="3558098" cy="2144501"/>
          </a:xfrm>
          <a:prstGeom prst="rect">
            <a:avLst/>
          </a:prstGeom>
        </p:spPr>
      </p:pic>
      <p:sp>
        <p:nvSpPr>
          <p:cNvPr id="4" name="Google Shape;124;p24">
            <a:extLst>
              <a:ext uri="{FF2B5EF4-FFF2-40B4-BE49-F238E27FC236}">
                <a16:creationId xmlns:a16="http://schemas.microsoft.com/office/drawing/2014/main" id="{D5393F2A-0432-979F-5E29-1F11AA164830}"/>
              </a:ext>
            </a:extLst>
          </p:cNvPr>
          <p:cNvSpPr/>
          <p:nvPr userDrawn="1"/>
        </p:nvSpPr>
        <p:spPr>
          <a:xfrm rot="5400000">
            <a:off x="1706825" y="727705"/>
            <a:ext cx="4478400" cy="6702000"/>
          </a:xfrm>
          <a:prstGeom prst="rect">
            <a:avLst/>
          </a:prstGeom>
          <a:solidFill>
            <a:schemeClr val="accent2">
              <a:alpha val="861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4939BD5-F8F1-0B08-5782-CF11ACCD8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382" y="2120695"/>
            <a:ext cx="6278218" cy="3289853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A88A114-CDE8-59A7-8DAC-8E6D34D1A8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8382" y="5539757"/>
            <a:ext cx="6278218" cy="47707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4938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 with text - blue">
    <p:bg>
      <p:bgPr>
        <a:gradFill flip="none" rotWithShape="1">
          <a:gsLst>
            <a:gs pos="0">
              <a:schemeClr val="accent2">
                <a:lumMod val="89000"/>
              </a:schemeClr>
            </a:gs>
            <a:gs pos="41000">
              <a:schemeClr val="accent2">
                <a:lumMod val="89000"/>
              </a:schemeClr>
            </a:gs>
            <a:gs pos="55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4A352-0CC0-7F3F-3A00-FB302687A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93" y="391251"/>
            <a:ext cx="11286492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3AF5050-7467-4C7F-8FD0-A8A23EE059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5293" y="2259376"/>
            <a:ext cx="3563938" cy="19335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EE07EA7-5678-EFAD-F8B8-A853EA165DF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14031" y="2259376"/>
            <a:ext cx="3563938" cy="19335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B082CCD9-B19E-E3F9-679F-38A2F00AF26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82769" y="2259376"/>
            <a:ext cx="3563938" cy="19335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DF83C2A-0C9F-9CAA-D152-6CEFD1451B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4500" y="4414838"/>
            <a:ext cx="3563938" cy="19335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7904F22-86B0-841C-1AC2-CA6B10D451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4031" y="4414838"/>
            <a:ext cx="3563938" cy="19335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414B2CF-DA63-413C-48FB-7680673190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7847" y="4414837"/>
            <a:ext cx="3563938" cy="19335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921E3F-EDCD-3EE4-EBD9-307429074874}"/>
              </a:ext>
            </a:extLst>
          </p:cNvPr>
          <p:cNvSpPr/>
          <p:nvPr userDrawn="1"/>
        </p:nvSpPr>
        <p:spPr>
          <a:xfrm flipH="1">
            <a:off x="0" y="0"/>
            <a:ext cx="11927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892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AB9C38D-4693-D506-8FB7-39B52011DB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DFABDE-B7C9-7515-CBA4-074993948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545" y="413501"/>
            <a:ext cx="10515600" cy="2110244"/>
          </a:xfrm>
        </p:spPr>
        <p:txBody>
          <a:bodyPr anchor="t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00175-8D06-F5A7-9736-9AE69E3BA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0545" y="279887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56618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image with text overla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873E41-1614-5F75-2D8E-B58920E318D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AB0D1-36B5-CA6D-2DE9-7AB687B642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6338" y="392113"/>
            <a:ext cx="5643562" cy="6256337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494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image with text overla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873E41-1614-5F75-2D8E-B58920E318D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AB0D1-36B5-CA6D-2DE9-7AB687B642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9675" y="300831"/>
            <a:ext cx="5643562" cy="6256337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2751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image with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873E41-1614-5F75-2D8E-B58920E318D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086CBF-B067-6211-2E02-0AE231D79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23" y="378188"/>
            <a:ext cx="11226953" cy="1833384"/>
          </a:xfrm>
        </p:spPr>
        <p:txBody>
          <a:bodyPr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29362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873E41-1614-5F75-2D8E-B58920E318D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222CE0-3957-4D56-BC89-6C7385EC6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2648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0444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A62DE-D1A0-AF6F-08A7-B03F124BB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545" y="413501"/>
            <a:ext cx="10515600" cy="2110244"/>
          </a:xfrm>
        </p:spPr>
        <p:txBody>
          <a:bodyPr anchor="t" anchorCtr="0"/>
          <a:lstStyle>
            <a:lvl1pPr>
              <a:defRPr sz="6000">
                <a:solidFill>
                  <a:srgbClr val="CF102D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EC555-4817-7A8F-CBA1-52A922235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0545" y="279887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285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5742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A32183D-2FB6-C93F-D913-1D229A24FB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DD87DC-9804-5B12-03DC-69BCADB6D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3257184"/>
            <a:ext cx="9494907" cy="2852737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42711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C5F6EC77-ACC9-AF40-830A-B35C992F88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6238874 h 6858000"/>
              <a:gd name="connsiteX1" fmla="*/ 12192000 w 12192000"/>
              <a:gd name="connsiteY1" fmla="*/ 6238874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4900613 h 6858000"/>
              <a:gd name="connsiteX7" fmla="*/ 0 w 12192000"/>
              <a:gd name="connsiteY7" fmla="*/ 49006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6238874"/>
                </a:moveTo>
                <a:lnTo>
                  <a:pt x="12192000" y="6238874"/>
                </a:lnTo>
                <a:lnTo>
                  <a:pt x="12192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900613"/>
                </a:lnTo>
                <a:lnTo>
                  <a:pt x="0" y="4900613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1C5F8E5-E9FC-B948-BDA7-7A48D6034DA1}"/>
              </a:ext>
            </a:extLst>
          </p:cNvPr>
          <p:cNvSpPr/>
          <p:nvPr userDrawn="1"/>
        </p:nvSpPr>
        <p:spPr>
          <a:xfrm>
            <a:off x="0" y="4898581"/>
            <a:ext cx="12192000" cy="13382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D619D9-865D-AD45-9D48-7E7929244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060866"/>
            <a:ext cx="10515600" cy="997510"/>
          </a:xfrm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3433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C5F6EC77-ACC9-AF40-830A-B35C992F88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6238874 h 6858000"/>
              <a:gd name="connsiteX1" fmla="*/ 12192000 w 12192000"/>
              <a:gd name="connsiteY1" fmla="*/ 6238874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4900613 h 6858000"/>
              <a:gd name="connsiteX7" fmla="*/ 0 w 12192000"/>
              <a:gd name="connsiteY7" fmla="*/ 49006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6238874"/>
                </a:moveTo>
                <a:lnTo>
                  <a:pt x="12192000" y="6238874"/>
                </a:lnTo>
                <a:lnTo>
                  <a:pt x="12192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900613"/>
                </a:lnTo>
                <a:lnTo>
                  <a:pt x="0" y="4900613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1C5F8E5-E9FC-B948-BDA7-7A48D6034DA1}"/>
              </a:ext>
            </a:extLst>
          </p:cNvPr>
          <p:cNvSpPr/>
          <p:nvPr userDrawn="1"/>
        </p:nvSpPr>
        <p:spPr>
          <a:xfrm>
            <a:off x="0" y="4898581"/>
            <a:ext cx="12192000" cy="133826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D619D9-865D-AD45-9D48-7E7929244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060866"/>
            <a:ext cx="10515600" cy="997510"/>
          </a:xfrm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464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DA507-EE43-77FA-DA6B-E973C6A26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599" cy="99751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1952E-ED4F-CECE-B3D3-04B0BD0B3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320"/>
            <a:ext cx="10515599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0BB1A-FD53-700D-47E6-097B29AD0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9AFCB-A5E4-CE4F-8583-48FFE24742F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8B59D-ECB5-4138-C18D-ADDCBB1B4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DA1AC-46C3-26CC-96DB-5B5B1AED7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87C65-F529-6A4B-9307-53EFD28F08E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0F7A08-B129-F616-7859-8ABA9ED7643F}"/>
              </a:ext>
            </a:extLst>
          </p:cNvPr>
          <p:cNvSpPr/>
          <p:nvPr userDrawn="1"/>
        </p:nvSpPr>
        <p:spPr>
          <a:xfrm flipH="1">
            <a:off x="0" y="0"/>
            <a:ext cx="11927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29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C5F6EC77-ACC9-AF40-830A-B35C992F88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6238874 h 6858000"/>
              <a:gd name="connsiteX1" fmla="*/ 12192000 w 12192000"/>
              <a:gd name="connsiteY1" fmla="*/ 6238874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4900613 h 6858000"/>
              <a:gd name="connsiteX7" fmla="*/ 0 w 12192000"/>
              <a:gd name="connsiteY7" fmla="*/ 49006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6238874"/>
                </a:moveTo>
                <a:lnTo>
                  <a:pt x="12192000" y="6238874"/>
                </a:lnTo>
                <a:lnTo>
                  <a:pt x="12192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900613"/>
                </a:lnTo>
                <a:lnTo>
                  <a:pt x="0" y="4900613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1C5F8E5-E9FC-B948-BDA7-7A48D6034DA1}"/>
              </a:ext>
            </a:extLst>
          </p:cNvPr>
          <p:cNvSpPr/>
          <p:nvPr userDrawn="1"/>
        </p:nvSpPr>
        <p:spPr>
          <a:xfrm>
            <a:off x="0" y="4898581"/>
            <a:ext cx="12192000" cy="13382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D619D9-865D-AD45-9D48-7E7929244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060866"/>
            <a:ext cx="10515600" cy="997510"/>
          </a:xfrm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6210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C5F6EC77-ACC9-AF40-830A-B35C992F88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6238874 h 6858000"/>
              <a:gd name="connsiteX1" fmla="*/ 12192000 w 12192000"/>
              <a:gd name="connsiteY1" fmla="*/ 6238874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4900613 h 6858000"/>
              <a:gd name="connsiteX7" fmla="*/ 0 w 12192000"/>
              <a:gd name="connsiteY7" fmla="*/ 49006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6238874"/>
                </a:moveTo>
                <a:lnTo>
                  <a:pt x="12192000" y="6238874"/>
                </a:lnTo>
                <a:lnTo>
                  <a:pt x="12192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900613"/>
                </a:lnTo>
                <a:lnTo>
                  <a:pt x="0" y="4900613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1C5F8E5-E9FC-B948-BDA7-7A48D6034DA1}"/>
              </a:ext>
            </a:extLst>
          </p:cNvPr>
          <p:cNvSpPr/>
          <p:nvPr userDrawn="1"/>
        </p:nvSpPr>
        <p:spPr>
          <a:xfrm>
            <a:off x="0" y="4898581"/>
            <a:ext cx="12192000" cy="133826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D619D9-865D-AD45-9D48-7E7929244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060866"/>
            <a:ext cx="10515600" cy="997510"/>
          </a:xfrm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2307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red">
    <p:bg>
      <p:bgPr>
        <a:gradFill flip="none" rotWithShape="1">
          <a:gsLst>
            <a:gs pos="100000">
              <a:schemeClr val="accent1">
                <a:lumMod val="75000"/>
              </a:schemeClr>
            </a:gs>
            <a:gs pos="57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2B624F-674A-AE3A-097F-1424F523D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08" y="949078"/>
            <a:ext cx="10515600" cy="2110244"/>
          </a:xfrm>
        </p:spPr>
        <p:txBody>
          <a:bodyPr anchor="t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51FFBBD-BFCA-F141-9979-9CE87DF6E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3608" y="33344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DB52F7-F528-5CF7-8786-D03DC4F4536A}"/>
              </a:ext>
            </a:extLst>
          </p:cNvPr>
          <p:cNvSpPr/>
          <p:nvPr userDrawn="1"/>
        </p:nvSpPr>
        <p:spPr>
          <a:xfrm flipH="1">
            <a:off x="0" y="0"/>
            <a:ext cx="11927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889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blue">
    <p:bg>
      <p:bgPr>
        <a:gradFill flip="none" rotWithShape="1">
          <a:gsLst>
            <a:gs pos="0">
              <a:schemeClr val="accent2">
                <a:lumMod val="89000"/>
              </a:schemeClr>
            </a:gs>
            <a:gs pos="38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6AFAE8C-11DC-15E3-685F-655DC9137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08" y="949078"/>
            <a:ext cx="10515600" cy="2110244"/>
          </a:xfrm>
        </p:spPr>
        <p:txBody>
          <a:bodyPr anchor="t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281D7A0-E782-45AA-2601-4D1FEB5A5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3608" y="33344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CEFE97-C066-10C2-F2A0-ED50E2F1FCAB}"/>
              </a:ext>
            </a:extLst>
          </p:cNvPr>
          <p:cNvSpPr/>
          <p:nvPr userDrawn="1"/>
        </p:nvSpPr>
        <p:spPr>
          <a:xfrm flipH="1">
            <a:off x="0" y="0"/>
            <a:ext cx="11927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734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green">
    <p:bg>
      <p:bgPr>
        <a:gradFill flip="none" rotWithShape="1">
          <a:gsLst>
            <a:gs pos="0">
              <a:schemeClr val="accent3"/>
            </a:gs>
            <a:gs pos="50000">
              <a:srgbClr val="002622"/>
            </a:gs>
            <a:gs pos="100000">
              <a:schemeClr val="tx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834417E-21B1-58E2-FFF7-9D683F94C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08" y="949078"/>
            <a:ext cx="10515600" cy="2110244"/>
          </a:xfrm>
        </p:spPr>
        <p:txBody>
          <a:bodyPr anchor="t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E008D81-6219-ABE0-366B-D78B0F89B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3608" y="33344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852FBF-1222-F53B-E1A5-E230C7DAB9C8}"/>
              </a:ext>
            </a:extLst>
          </p:cNvPr>
          <p:cNvSpPr/>
          <p:nvPr userDrawn="1"/>
        </p:nvSpPr>
        <p:spPr>
          <a:xfrm flipH="1">
            <a:off x="0" y="0"/>
            <a:ext cx="11927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173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907364-2508-4E8E-A4FD-BCE63AF01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1849" y="1743445"/>
            <a:ext cx="5608302" cy="337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46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_ re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DA507-EE43-77FA-DA6B-E973C6A26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751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1952E-ED4F-CECE-B3D3-04B0BD0B3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320"/>
            <a:ext cx="10515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0BB1A-FD53-700D-47E6-097B29AD0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9AFCB-A5E4-CE4F-8583-48FFE24742F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8B59D-ECB5-4138-C18D-ADDCBB1B4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DA1AC-46C3-26CC-96DB-5B5B1AED7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87C65-F529-6A4B-9307-53EFD28F08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FBE522-9C93-2690-A430-811909B12E74}"/>
              </a:ext>
            </a:extLst>
          </p:cNvPr>
          <p:cNvSpPr/>
          <p:nvPr userDrawn="1"/>
        </p:nvSpPr>
        <p:spPr>
          <a:xfrm flipH="1">
            <a:off x="0" y="0"/>
            <a:ext cx="11927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57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re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516B1-A520-BC2C-85E2-FCD8A7A08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596" y="365126"/>
            <a:ext cx="10802203" cy="9975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CD9F9-6F19-4821-3F82-E009501E78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1597" y="1395320"/>
            <a:ext cx="546820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4A1373-E505-4258-04A8-C896AB1BF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95320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0F51C1-C472-8A4B-A4A2-95BE1E58A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9AFCB-A5E4-CE4F-8583-48FFE24742F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91D763-F379-91FB-CF05-27C2CE2C4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D1A40D-57AC-E580-31CD-008E76E6F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87C65-F529-6A4B-9307-53EFD28F08E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6D6336-9021-9ABA-B372-B88F95385FBA}"/>
              </a:ext>
            </a:extLst>
          </p:cNvPr>
          <p:cNvSpPr/>
          <p:nvPr userDrawn="1"/>
        </p:nvSpPr>
        <p:spPr>
          <a:xfrm flipH="1">
            <a:off x="0" y="0"/>
            <a:ext cx="11927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94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_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C1D-55C4-ACDA-4310-6CA2DC2F1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763D9-1023-B610-C5AD-74B1C90AD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2CAD6-31BF-B3B4-9693-191B8D4CF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7D35C4-598F-1E4E-E83C-C8384BBFF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E30DFB-DB00-9912-0C45-B2202F69FC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804CB7-7669-3B48-3999-9A4EC6DAE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9AFCB-A5E4-CE4F-8583-48FFE24742F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71F2AB-16F8-3707-7E43-4C0D1B0A9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7A1D70-D9BC-2983-1A04-F9A9B8873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87C65-F529-6A4B-9307-53EFD28F08E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1B8CAD-EA37-1BBB-53D1-DAC499D54DFD}"/>
              </a:ext>
            </a:extLst>
          </p:cNvPr>
          <p:cNvSpPr/>
          <p:nvPr userDrawn="1"/>
        </p:nvSpPr>
        <p:spPr>
          <a:xfrm flipH="1">
            <a:off x="0" y="0"/>
            <a:ext cx="11927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81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+ Content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35E1D-4E6B-434E-B7D4-E2A6141989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597" y="365126"/>
            <a:ext cx="5347180" cy="99751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B7DF25-A389-1A42-B1AB-0699412F7E7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D43CCF-26E7-3C47-AD5F-09CCA0EE9E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2926" y="447089"/>
            <a:ext cx="827443" cy="634811"/>
          </a:xfrm>
          <a:prstGeom prst="rect">
            <a:avLst/>
          </a:prstGeom>
        </p:spPr>
      </p:pic>
      <p:pic>
        <p:nvPicPr>
          <p:cNvPr id="10" name="Picture 9" descr="A picture containing text, building&#10;&#10;Description automatically generated">
            <a:extLst>
              <a:ext uri="{FF2B5EF4-FFF2-40B4-BE49-F238E27FC236}">
                <a16:creationId xmlns:a16="http://schemas.microsoft.com/office/drawing/2014/main" id="{89C4F3E3-596C-1343-A847-55C468B9FC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9071" y="447089"/>
            <a:ext cx="3090784" cy="1789545"/>
          </a:xfrm>
          <a:prstGeom prst="rect">
            <a:avLst/>
          </a:prstGeom>
        </p:spPr>
      </p:pic>
      <p:pic>
        <p:nvPicPr>
          <p:cNvPr id="11" name="Picture 10" descr="A picture containing floor, indoor, person&#10;&#10;Description automatically generated">
            <a:extLst>
              <a:ext uri="{FF2B5EF4-FFF2-40B4-BE49-F238E27FC236}">
                <a16:creationId xmlns:a16="http://schemas.microsoft.com/office/drawing/2014/main" id="{29DDA162-59A5-7442-9A9B-4235EF537A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9618" y="1153944"/>
            <a:ext cx="3090785" cy="1773135"/>
          </a:xfrm>
          <a:prstGeom prst="rect">
            <a:avLst/>
          </a:prstGeom>
        </p:spPr>
      </p:pic>
      <p:pic>
        <p:nvPicPr>
          <p:cNvPr id="12" name="Picture 11" descr="A picture containing text, building&#10;&#10;Description automatically generated">
            <a:extLst>
              <a:ext uri="{FF2B5EF4-FFF2-40B4-BE49-F238E27FC236}">
                <a16:creationId xmlns:a16="http://schemas.microsoft.com/office/drawing/2014/main" id="{7A262DAC-AF41-B64C-8AE5-ED1E7C108A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9071" y="3233771"/>
            <a:ext cx="3090784" cy="1759963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64ED9CFD-CC70-4D4A-B83C-C55562C1CB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9071" y="2853497"/>
            <a:ext cx="1689988" cy="32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43855DE-8622-5847-B850-99E9C7847B3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9071" y="5098035"/>
            <a:ext cx="2687547" cy="14742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87FA74-A84F-2E42-BE64-631A8417627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6618" y="5568443"/>
            <a:ext cx="2019582" cy="533474"/>
          </a:xfrm>
          <a:prstGeom prst="rect">
            <a:avLst/>
          </a:prstGeom>
        </p:spPr>
      </p:pic>
      <p:pic>
        <p:nvPicPr>
          <p:cNvPr id="16" name="Picture 4" descr="Metro Radio News (@MetroRadioNews) / Twitter">
            <a:extLst>
              <a:ext uri="{FF2B5EF4-FFF2-40B4-BE49-F238E27FC236}">
                <a16:creationId xmlns:a16="http://schemas.microsoft.com/office/drawing/2014/main" id="{8F24CAE4-E828-CB41-822D-786D6C86C6E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04151" y="3345626"/>
            <a:ext cx="1536252" cy="153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34F38B7-F5C6-494B-818C-EA2F702957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1362636"/>
            <a:ext cx="5348287" cy="556104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Key stats can go here: XX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57C6C26-39A6-D340-B9DA-C55D2A3B42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2130425"/>
            <a:ext cx="5354578" cy="229721"/>
          </a:xfrm>
        </p:spPr>
        <p:txBody>
          <a:bodyPr>
            <a:normAutofit/>
          </a:bodyPr>
          <a:lstStyle>
            <a:lvl1pPr>
              <a:buNone/>
              <a:defRPr lang="en-IN" sz="1400" b="0" i="0" smtClean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 dirty="0"/>
              <a:t>Analysis: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C6C9AE7-2E68-2542-B838-AD6C1FA0F9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2466324"/>
            <a:ext cx="5354637" cy="4000420"/>
          </a:xfrm>
        </p:spPr>
        <p:txBody>
          <a:bodyPr/>
          <a:lstStyle>
            <a:lvl1pPr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 dirty="0"/>
              <a:t>Click here to insert body copy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716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55F4A7-02AE-9593-1BAF-A88D8679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597" y="365126"/>
            <a:ext cx="10515600" cy="9975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4918A3-4465-8C8E-B0C6-1F391EA3E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597" y="139532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2521D-E0F5-3FA5-D408-16FF9CF62F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F19AFCB-A5E4-CE4F-8583-48FFE24742F6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9910E-BA01-7259-1C34-E6B63A2094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BB5C-DAEC-2D92-7D1E-EAD7EE0B84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B287C65-F529-6A4B-9307-53EFD28F08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50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725" r:id="rId3"/>
    <p:sldLayoutId id="2147483726" r:id="rId4"/>
    <p:sldLayoutId id="2147483650" r:id="rId5"/>
    <p:sldLayoutId id="2147483695" r:id="rId6"/>
    <p:sldLayoutId id="2147483652" r:id="rId7"/>
    <p:sldLayoutId id="2147483653" r:id="rId8"/>
    <p:sldLayoutId id="2147483682" r:id="rId9"/>
    <p:sldLayoutId id="2147483688" r:id="rId10"/>
    <p:sldLayoutId id="2147483689" r:id="rId11"/>
    <p:sldLayoutId id="2147483696" r:id="rId12"/>
    <p:sldLayoutId id="2147483690" r:id="rId13"/>
    <p:sldLayoutId id="2147483697" r:id="rId14"/>
    <p:sldLayoutId id="2147483680" r:id="rId15"/>
    <p:sldLayoutId id="2147483698" r:id="rId16"/>
    <p:sldLayoutId id="2147483687" r:id="rId17"/>
    <p:sldLayoutId id="2147483683" r:id="rId18"/>
    <p:sldLayoutId id="2147483686" r:id="rId19"/>
    <p:sldLayoutId id="2147483685" r:id="rId20"/>
    <p:sldLayoutId id="2147483684" r:id="rId21"/>
    <p:sldLayoutId id="2147483681" r:id="rId22"/>
    <p:sldLayoutId id="2147483679" r:id="rId23"/>
    <p:sldLayoutId id="2147483678" r:id="rId24"/>
    <p:sldLayoutId id="2147483676" r:id="rId25"/>
    <p:sldLayoutId id="2147483675" r:id="rId26"/>
    <p:sldLayoutId id="2147483700" r:id="rId27"/>
    <p:sldLayoutId id="2147483662" r:id="rId28"/>
    <p:sldLayoutId id="2147483707" r:id="rId29"/>
    <p:sldLayoutId id="2147483708" r:id="rId30"/>
    <p:sldLayoutId id="2147483709" r:id="rId31"/>
    <p:sldLayoutId id="2147483710" r:id="rId32"/>
    <p:sldLayoutId id="2147483711" r:id="rId33"/>
    <p:sldLayoutId id="2147483712" r:id="rId34"/>
    <p:sldLayoutId id="2147483717" r:id="rId35"/>
    <p:sldLayoutId id="2147483718" r:id="rId36"/>
    <p:sldLayoutId id="2147483724" r:id="rId37"/>
    <p:sldLayoutId id="2147483719" r:id="rId38"/>
    <p:sldLayoutId id="2147483722" r:id="rId39"/>
    <p:sldLayoutId id="2147483723" r:id="rId40"/>
    <p:sldLayoutId id="2147483720" r:id="rId41"/>
    <p:sldLayoutId id="2147483713" r:id="rId42"/>
    <p:sldLayoutId id="2147483714" r:id="rId43"/>
    <p:sldLayoutId id="2147483715" r:id="rId44"/>
    <p:sldLayoutId id="2147483716" r:id="rId45"/>
    <p:sldLayoutId id="2147483721" r:id="rId46"/>
    <p:sldLayoutId id="2147483651" r:id="rId47"/>
    <p:sldLayoutId id="2147483677" r:id="rId48"/>
    <p:sldLayoutId id="2147483692" r:id="rId49"/>
    <p:sldLayoutId id="2147483693" r:id="rId50"/>
    <p:sldLayoutId id="2147483694" r:id="rId51"/>
    <p:sldLayoutId id="2147483703" r:id="rId52"/>
    <p:sldLayoutId id="2147483701" r:id="rId53"/>
    <p:sldLayoutId id="2147483702" r:id="rId54"/>
    <p:sldLayoutId id="2147483655" r:id="rId5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n-lt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A_742D413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assets.publishing.service.gov.uk/government/uploads/system/uploads/attachment_data/file/1016759/Analysis_of_the_National_Infrastructure_and_Construction_Pipeline_2021.pdf" TargetMode="External"/><Relationship Id="rId5" Type="http://schemas.openxmlformats.org/officeDocument/2006/relationships/image" Target="../media/image63.jpeg"/><Relationship Id="rId4" Type="http://schemas.openxmlformats.org/officeDocument/2006/relationships/hyperlink" Target="https://www.gov.uk/government/publications/the-construction-playbook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g"/><Relationship Id="rId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D7A84-B273-D74D-8649-7067EA3140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382" y="1784073"/>
            <a:ext cx="6278218" cy="3289853"/>
          </a:xfrm>
        </p:spPr>
        <p:txBody>
          <a:bodyPr>
            <a:normAutofit/>
          </a:bodyPr>
          <a:lstStyle/>
          <a:p>
            <a:r>
              <a:rPr lang="en-US" dirty="0"/>
              <a:t>Achieving Net Zero in the Built Environment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BF7FDE-6CC3-F04A-8651-B920E4FB8A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8382" y="4959954"/>
            <a:ext cx="6278218" cy="477078"/>
          </a:xfrm>
        </p:spPr>
        <p:txBody>
          <a:bodyPr>
            <a:noAutofit/>
          </a:bodyPr>
          <a:lstStyle/>
          <a:p>
            <a:r>
              <a:rPr lang="en-US" b="1" dirty="0"/>
              <a:t>Constructing Excellence Midlands Construction Summit</a:t>
            </a:r>
          </a:p>
          <a:p>
            <a:r>
              <a:rPr lang="en-US" dirty="0"/>
              <a:t>18 October 2023</a:t>
            </a:r>
          </a:p>
        </p:txBody>
      </p:sp>
    </p:spTree>
    <p:extLst>
      <p:ext uri="{BB962C8B-B14F-4D97-AF65-F5344CB8AC3E}">
        <p14:creationId xmlns:p14="http://schemas.microsoft.com/office/powerpoint/2010/main" val="2033614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D453B-465D-BC41-9F15-C1F19743E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80" y="2162960"/>
            <a:ext cx="2869975" cy="997510"/>
          </a:xfrm>
        </p:spPr>
        <p:txBody>
          <a:bodyPr>
            <a:normAutofit fontScale="90000"/>
          </a:bodyPr>
          <a:lstStyle/>
          <a:p>
            <a:r>
              <a:rPr lang="en-US" dirty="0"/>
              <a:t>Platform and modular solutions are transforming the speed of delivery, asset performance and sustainability of government construction projects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CF403D-25C3-8BAD-B5B8-33A044A61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2785" y="266154"/>
            <a:ext cx="3897036" cy="274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D5ABFB-0765-D90F-0D11-480879A8F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54010" y="36633"/>
            <a:ext cx="1858284" cy="21206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16BD78-08C9-876C-088B-F750C41B4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12714" y="953244"/>
            <a:ext cx="1858284" cy="2145693"/>
          </a:xfrm>
          <a:prstGeom prst="rect">
            <a:avLst/>
          </a:prstGeom>
        </p:spPr>
      </p:pic>
      <p:pic>
        <p:nvPicPr>
          <p:cNvPr id="6" name="Picture Placeholder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2B51FC0D-9E21-226D-B1A7-C68704498A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" r="3468"/>
          <a:stretch>
            <a:fillRect/>
          </a:stretch>
        </p:blipFill>
        <p:spPr>
          <a:xfrm>
            <a:off x="7946431" y="3771026"/>
            <a:ext cx="3897036" cy="2656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crane lifting a building&#10;&#10;Description automatically generated with low confidence">
            <a:extLst>
              <a:ext uri="{FF2B5EF4-FFF2-40B4-BE49-F238E27FC236}">
                <a16:creationId xmlns:a16="http://schemas.microsoft.com/office/drawing/2014/main" id="{9F0AFFB9-3D5A-2A62-F5DB-4CEB2395A1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2"/>
          <a:stretch/>
        </p:blipFill>
        <p:spPr>
          <a:xfrm>
            <a:off x="9138100" y="3241897"/>
            <a:ext cx="2807960" cy="17251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871F64-2BDE-0406-52FB-94137E58917E}"/>
              </a:ext>
            </a:extLst>
          </p:cNvPr>
          <p:cNvSpPr txBox="1"/>
          <p:nvPr/>
        </p:nvSpPr>
        <p:spPr>
          <a:xfrm>
            <a:off x="3297240" y="3395095"/>
            <a:ext cx="4546598" cy="3408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900"/>
              </a:spcAft>
              <a:buClr>
                <a:schemeClr val="accent1"/>
              </a:buClr>
            </a:pPr>
            <a:r>
              <a:rPr lang="en-GB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Foleshill Community Healthcare Centre </a:t>
            </a:r>
            <a:endParaRPr lang="en-GB" sz="1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Designed to achieve outstanding environmental performance from the outset, based on a whole life carbon approach.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Manufactured offsite and assembled onsite, taking advantage of a known performance platform, cost £3m.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Reduced duration of onsite activity by 13 weeks.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Certified as achieving the </a:t>
            </a:r>
            <a:r>
              <a:rPr lang="en-GB" sz="1600" b="1" dirty="0" err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Passivhaus</a:t>
            </a:r>
            <a:r>
              <a:rPr lang="en-GB" sz="16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standard in 2021. </a:t>
            </a:r>
            <a:r>
              <a:rPr lang="en-GB" sz="1600" b="1" dirty="0">
                <a:solidFill>
                  <a:schemeClr val="accent1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</a:t>
            </a:r>
            <a:r>
              <a:rPr lang="en-GB" sz="16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onsumes less that 20% of the energy of a typical NHS clinic</a:t>
            </a:r>
            <a:r>
              <a:rPr lang="en-GB" sz="16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, saving an estimated 411 tonnes of CO</a:t>
            </a:r>
            <a:r>
              <a:rPr lang="en-GB" sz="1600" baseline="-250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2</a:t>
            </a:r>
            <a:r>
              <a:rPr lang="en-GB" sz="16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pa.</a:t>
            </a:r>
            <a:endParaRPr lang="en-GB" sz="1600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711D83-1260-E302-E06E-3BEB128A47B5}"/>
              </a:ext>
            </a:extLst>
          </p:cNvPr>
          <p:cNvSpPr txBox="1"/>
          <p:nvPr/>
        </p:nvSpPr>
        <p:spPr>
          <a:xfrm>
            <a:off x="3421370" y="54280"/>
            <a:ext cx="4272607" cy="3367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SEISMIC P</a:t>
            </a:r>
            <a:r>
              <a:rPr lang="en-GB" sz="1600" b="1" dirty="0" err="1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roduct</a:t>
            </a:r>
            <a:r>
              <a:rPr lang="en-GB" sz="1600" b="1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Platform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Uses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standardised, precision-manufactured components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75% quicker to deliver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than traditional onsite construction.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 </a:t>
            </a:r>
            <a:r>
              <a:rPr lang="en-GB" sz="1600" b="1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70% saving in whole life carbon emissions</a:t>
            </a:r>
            <a:r>
              <a:rPr lang="en-GB" sz="1600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through reduced waste, and improved heat and energy performance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b="1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90% of the building can be reused or recycled</a:t>
            </a:r>
            <a:r>
              <a:rPr lang="en-GB" sz="1600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Now delivering £19.2m Laurence Calvert Academy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3214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D453B-465D-BC41-9F15-C1F19743E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80" y="2162960"/>
            <a:ext cx="2869975" cy="997510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Summary: What steps are needed to </a:t>
            </a:r>
            <a:r>
              <a:rPr lang="en-US" dirty="0" err="1"/>
              <a:t>decarbonise</a:t>
            </a:r>
            <a:r>
              <a:rPr lang="en-US" dirty="0"/>
              <a:t> construction?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096CB8-E09E-59D1-3FDC-31E79CA63472}"/>
              </a:ext>
            </a:extLst>
          </p:cNvPr>
          <p:cNvSpPr txBox="1"/>
          <p:nvPr/>
        </p:nvSpPr>
        <p:spPr>
          <a:xfrm>
            <a:off x="3336559" y="612844"/>
            <a:ext cx="865986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/>
                </a:solidFill>
                <a:cs typeface="Calibri"/>
              </a:rPr>
              <a:t>A </a:t>
            </a:r>
            <a:r>
              <a:rPr lang="en-GB" sz="2400" b="1" dirty="0">
                <a:solidFill>
                  <a:schemeClr val="accent1"/>
                </a:solidFill>
                <a:cs typeface="Calibri"/>
              </a:rPr>
              <a:t>whole-life approach </a:t>
            </a:r>
            <a:r>
              <a:rPr lang="en-GB" sz="2400" dirty="0">
                <a:solidFill>
                  <a:schemeClr val="accent1"/>
                </a:solidFill>
                <a:cs typeface="Calibri"/>
              </a:rPr>
              <a:t>to asset management is an essential success criterion. Significant reductions in carbon emissions can be achieved within existing project budgets, or with limited additional capital expenditure – with benefits realised through savings when in operation.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1"/>
              </a:solidFill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1"/>
                </a:solidFill>
                <a:cs typeface="Calibri"/>
              </a:rPr>
              <a:t>Carbon is an effective lens to drive improvements in productivity and efficiency at all stages of the asset lifecycle</a:t>
            </a:r>
            <a:r>
              <a:rPr lang="en-GB" sz="2400" dirty="0">
                <a:solidFill>
                  <a:schemeClr val="accent1"/>
                </a:solidFill>
                <a:cs typeface="Calibri"/>
              </a:rPr>
              <a:t>, from design through delivery to operation. R&amp;D focused on one delivers benefits in relation to the other.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1"/>
              </a:solidFill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1"/>
                </a:solidFill>
                <a:cs typeface="Calibri"/>
              </a:rPr>
              <a:t>A clear policy framework is required to deliver decarbonisation – but this is insufficient unless it influences operations </a:t>
            </a:r>
            <a:r>
              <a:rPr lang="en-GB" sz="2400" dirty="0">
                <a:solidFill>
                  <a:schemeClr val="accent1"/>
                </a:solidFill>
                <a:cs typeface="Calibri"/>
              </a:rPr>
              <a:t>– planning, procurement, contract terms, the delivery model and asset management.</a:t>
            </a:r>
          </a:p>
        </p:txBody>
      </p:sp>
    </p:spTree>
    <p:extLst>
      <p:ext uri="{BB962C8B-B14F-4D97-AF65-F5344CB8AC3E}">
        <p14:creationId xmlns:p14="http://schemas.microsoft.com/office/powerpoint/2010/main" val="3093477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545AD-18DD-4159-BB94-94D1B3A73D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1597" y="-997510"/>
            <a:ext cx="10515600" cy="99751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453761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D453B-465D-BC41-9F15-C1F19743E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35" y="1815102"/>
            <a:ext cx="2869975" cy="997510"/>
          </a:xfrm>
        </p:spPr>
        <p:txBody>
          <a:bodyPr>
            <a:normAutofit fontScale="90000"/>
          </a:bodyPr>
          <a:lstStyle/>
          <a:p>
            <a:r>
              <a:rPr lang="en-US" dirty="0"/>
              <a:t>Construction challenges are societal challenges: climate change, demographic change and social equity</a:t>
            </a:r>
          </a:p>
        </p:txBody>
      </p:sp>
      <p:pic>
        <p:nvPicPr>
          <p:cNvPr id="5" name="Picture 2" descr="Image result for pictures of flooding in sydney">
            <a:extLst>
              <a:ext uri="{FF2B5EF4-FFF2-40B4-BE49-F238E27FC236}">
                <a16:creationId xmlns:a16="http://schemas.microsoft.com/office/drawing/2014/main" id="{AC07D38B-B7A3-7FDA-781D-3F0A3EEB9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942" y="323110"/>
            <a:ext cx="2698259" cy="23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What is desertification? Causes and consequences - Iberdrola">
            <a:extLst>
              <a:ext uri="{FF2B5EF4-FFF2-40B4-BE49-F238E27FC236}">
                <a16:creationId xmlns:a16="http://schemas.microsoft.com/office/drawing/2014/main" id="{D603553A-6B16-F858-AB16-1E17E1627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678" y="881721"/>
            <a:ext cx="2602782" cy="187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Driver Helping Senior Couple Board Bus Via Wheelchair Ramp. Looking At Each Other Smiling stock image">
            <a:extLst>
              <a:ext uri="{FF2B5EF4-FFF2-40B4-BE49-F238E27FC236}">
                <a16:creationId xmlns:a16="http://schemas.microsoft.com/office/drawing/2014/main" id="{E2FB099E-79EE-6F43-9980-E9316C8D0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754" y="2884377"/>
            <a:ext cx="3289025" cy="240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Earliest evidence of wildfire found in Wales - BBC News">
            <a:extLst>
              <a:ext uri="{FF2B5EF4-FFF2-40B4-BE49-F238E27FC236}">
                <a16:creationId xmlns:a16="http://schemas.microsoft.com/office/drawing/2014/main" id="{0213AB70-97FC-8096-59A5-375B3B83D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554" y="236828"/>
            <a:ext cx="1968653" cy="165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lanner Robert Moses standing in front of map of Long Island, New York, c. 1954. ">
            <a:extLst>
              <a:ext uri="{FF2B5EF4-FFF2-40B4-BE49-F238E27FC236}">
                <a16:creationId xmlns:a16="http://schemas.microsoft.com/office/drawing/2014/main" id="{5A0928E4-E775-7164-C478-255489124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517" y="4518184"/>
            <a:ext cx="3585534" cy="221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C07AFEF-B60C-A9FC-60BD-22385C363131}"/>
              </a:ext>
            </a:extLst>
          </p:cNvPr>
          <p:cNvSpPr txBox="1"/>
          <p:nvPr/>
        </p:nvSpPr>
        <p:spPr>
          <a:xfrm>
            <a:off x="3415314" y="4156319"/>
            <a:ext cx="1788788" cy="224676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GB" sz="1400" b="0" i="0" dirty="0">
                <a:solidFill>
                  <a:schemeClr val="bg1"/>
                </a:solidFill>
                <a:effectLst/>
                <a:latin typeface="open-sans"/>
              </a:rPr>
              <a:t>“Our categorical imperative is action to clear the slums</a:t>
            </a:r>
            <a:r>
              <a:rPr lang="en-GB" sz="1400" dirty="0">
                <a:solidFill>
                  <a:schemeClr val="bg1"/>
                </a:solidFill>
                <a:latin typeface="open-sans"/>
              </a:rPr>
              <a:t>. </a:t>
            </a:r>
            <a:r>
              <a:rPr lang="en-GB" sz="1400" b="0" i="0" dirty="0">
                <a:solidFill>
                  <a:schemeClr val="bg1"/>
                </a:solidFill>
                <a:effectLst/>
                <a:latin typeface="open-sans"/>
              </a:rPr>
              <a:t>We can’t let minorities dictate that this century-old chore will be put off another generation or finally abandoned.” </a:t>
            </a:r>
            <a:r>
              <a:rPr lang="en-GB" sz="1400" dirty="0">
                <a:solidFill>
                  <a:schemeClr val="bg1"/>
                </a:solidFill>
                <a:latin typeface="open-sans"/>
              </a:rPr>
              <a:t>Robert</a:t>
            </a:r>
            <a:r>
              <a:rPr lang="en-GB" sz="1400" b="0" i="0" dirty="0">
                <a:solidFill>
                  <a:schemeClr val="bg1"/>
                </a:solidFill>
                <a:effectLst/>
                <a:latin typeface="open-sans"/>
              </a:rPr>
              <a:t> Moses</a:t>
            </a:r>
            <a:endParaRPr lang="en-GB" sz="1400" dirty="0">
              <a:solidFill>
                <a:schemeClr val="bg1"/>
              </a:solidFill>
            </a:endParaRPr>
          </a:p>
        </p:txBody>
      </p:sp>
      <p:sp useBgFill="1">
        <p:nvSpPr>
          <p:cNvPr id="13" name="TextBox 12">
            <a:extLst>
              <a:ext uri="{FF2B5EF4-FFF2-40B4-BE49-F238E27FC236}">
                <a16:creationId xmlns:a16="http://schemas.microsoft.com/office/drawing/2014/main" id="{2A99239C-6ADE-F881-C81C-08527A3A786E}"/>
              </a:ext>
            </a:extLst>
          </p:cNvPr>
          <p:cNvSpPr txBox="1"/>
          <p:nvPr/>
        </p:nvSpPr>
        <p:spPr>
          <a:xfrm>
            <a:off x="8469936" y="165731"/>
            <a:ext cx="3491904" cy="249299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cs typeface="Calibri"/>
              </a:rPr>
              <a:t>Climate Change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chemeClr val="accent1"/>
                </a:solidFill>
                <a:cs typeface="Calibri"/>
              </a:rPr>
              <a:t>The frequency of extreme weather events has increased. Heatwaves are 2.8x more frequent, extreme rainstorms 1.3x more frequent (IPCC). </a:t>
            </a:r>
          </a:p>
          <a:p>
            <a:endParaRPr lang="en-US" sz="1600" dirty="0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789203E-22EB-968F-7FCD-D110A24437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90255" y="2834396"/>
            <a:ext cx="5011738" cy="20313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b="1" dirty="0">
                <a:solidFill>
                  <a:schemeClr val="accent1"/>
                </a:solidFill>
                <a:cs typeface="Calibri"/>
              </a:rPr>
              <a:t>Demographic Change </a:t>
            </a:r>
            <a:r>
              <a:rPr lang="en-US" sz="1900" dirty="0">
                <a:solidFill>
                  <a:schemeClr val="accent1"/>
                </a:solidFill>
                <a:cs typeface="Calibri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accent1"/>
                </a:solidFill>
                <a:cs typeface="Calibri"/>
              </a:rPr>
              <a:t>Globally, the number of people aged over 65 is projected to double by 2050.</a:t>
            </a:r>
          </a:p>
          <a:p>
            <a:pPr marL="285750" indent="-285750">
              <a:buFont typeface="Arial"/>
              <a:buChar char="•"/>
            </a:pPr>
            <a:r>
              <a:rPr lang="en-US" sz="1900" dirty="0">
                <a:solidFill>
                  <a:schemeClr val="accent1"/>
                </a:solidFill>
                <a:cs typeface="Calibri"/>
              </a:rPr>
              <a:t>By 2066, </a:t>
            </a:r>
            <a:r>
              <a:rPr lang="en-US" sz="2000" dirty="0">
                <a:solidFill>
                  <a:schemeClr val="accent1"/>
                </a:solidFill>
                <a:cs typeface="Calibri"/>
              </a:rPr>
              <a:t>Government</a:t>
            </a:r>
            <a:r>
              <a:rPr lang="en-US" sz="1900" dirty="0">
                <a:solidFill>
                  <a:schemeClr val="accent1"/>
                </a:solidFill>
                <a:cs typeface="Calibri"/>
              </a:rPr>
              <a:t> estimates there will be 8.6m more people aged over 65 (25% of the population).</a:t>
            </a:r>
          </a:p>
          <a:p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4AA4B2-831F-CD1A-3CE6-04807CD0FF3C}"/>
              </a:ext>
            </a:extLst>
          </p:cNvPr>
          <p:cNvSpPr txBox="1"/>
          <p:nvPr/>
        </p:nvSpPr>
        <p:spPr>
          <a:xfrm>
            <a:off x="7174051" y="4865720"/>
            <a:ext cx="51865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cs typeface="Calibri"/>
              </a:rPr>
              <a:t>Equity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1"/>
                </a:solidFill>
              </a:rPr>
              <a:t>Infrastructure investment has mostly focused on provision, reliability and cost, rather than societal equity</a:t>
            </a:r>
            <a:r>
              <a:rPr lang="en-GB" sz="2000" b="0" i="0" dirty="0">
                <a:solidFill>
                  <a:schemeClr val="accent1"/>
                </a:solidFill>
                <a:effectLst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0" i="0" dirty="0">
              <a:solidFill>
                <a:schemeClr val="accent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35132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12914-F8B2-EC4D-9F31-A14DEB477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50" y="-118140"/>
            <a:ext cx="11151013" cy="997510"/>
          </a:xfrm>
        </p:spPr>
        <p:txBody>
          <a:bodyPr/>
          <a:lstStyle/>
          <a:p>
            <a:r>
              <a:rPr lang="en-US" dirty="0"/>
              <a:t>The challenge for the built environment sector in the UK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C0E47B-611B-BC8C-DEE9-19EC9F370848}"/>
              </a:ext>
            </a:extLst>
          </p:cNvPr>
          <p:cNvSpPr txBox="1"/>
          <p:nvPr/>
        </p:nvSpPr>
        <p:spPr>
          <a:xfrm>
            <a:off x="6734636" y="795482"/>
            <a:ext cx="54573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T</a:t>
            </a:r>
            <a:r>
              <a:rPr lang="en-GB" sz="2000" b="1" dirty="0">
                <a:solidFill>
                  <a:schemeClr val="accent1"/>
                </a:solidFill>
              </a:rPr>
              <a:t>he </a:t>
            </a:r>
            <a:r>
              <a:rPr lang="en-GB" sz="2000" b="1" i="0" dirty="0">
                <a:solidFill>
                  <a:schemeClr val="accent1"/>
                </a:solidFill>
                <a:effectLst/>
              </a:rPr>
              <a:t>Government is committed to a trajectory for reducing UK CO2 emissions (baseline 1990 emissions) based </a:t>
            </a:r>
            <a:r>
              <a:rPr lang="en-GB" sz="2000" b="1" dirty="0">
                <a:solidFill>
                  <a:schemeClr val="accent1"/>
                </a:solidFill>
              </a:rPr>
              <a:t>on Climate Change Committee recommendations: </a:t>
            </a:r>
            <a:endParaRPr lang="en-GB" sz="2000" b="1" i="0" dirty="0">
              <a:solidFill>
                <a:schemeClr val="accent1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i="0" dirty="0">
                <a:solidFill>
                  <a:schemeClr val="accent1"/>
                </a:solidFill>
                <a:effectLst/>
              </a:rPr>
              <a:t>68 per cent in 2030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i="0" dirty="0">
                <a:solidFill>
                  <a:schemeClr val="accent1"/>
                </a:solidFill>
                <a:effectLst/>
              </a:rPr>
              <a:t>78 per cent in 2035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1"/>
                </a:solidFill>
              </a:rPr>
              <a:t>Net Zero Carbon by 2050</a:t>
            </a:r>
          </a:p>
          <a:p>
            <a:endParaRPr lang="en-GB" sz="2000" b="1" dirty="0">
              <a:solidFill>
                <a:schemeClr val="accent1"/>
              </a:solidFill>
            </a:endParaRPr>
          </a:p>
          <a:p>
            <a:r>
              <a:rPr lang="en-GB" sz="2000" b="1" i="0" dirty="0">
                <a:solidFill>
                  <a:schemeClr val="accent1"/>
                </a:solidFill>
                <a:effectLst/>
              </a:rPr>
              <a:t>The Climate Change Committee has identified the key shifts required.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1"/>
                </a:solidFill>
              </a:rPr>
              <a:t>Low carbon residential heating</a:t>
            </a:r>
            <a:r>
              <a:rPr lang="en-GB" sz="2000" b="1" i="0" dirty="0">
                <a:solidFill>
                  <a:schemeClr val="accent1"/>
                </a:solidFill>
                <a:effectLst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1"/>
                </a:solidFill>
              </a:rPr>
              <a:t>Reducing energy consumption by buildings</a:t>
            </a:r>
            <a:endParaRPr lang="en-GB" sz="2000" b="1" i="0" dirty="0">
              <a:solidFill>
                <a:schemeClr val="accent1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i="0" dirty="0">
                <a:solidFill>
                  <a:schemeClr val="accent1"/>
                </a:solidFill>
                <a:effectLst/>
              </a:rPr>
              <a:t>Decarbonisation of industry – e.g. hydrogen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1"/>
                </a:solidFill>
              </a:rPr>
              <a:t>Significant reductions in vehicle emissions</a:t>
            </a:r>
          </a:p>
        </p:txBody>
      </p:sp>
      <p:pic>
        <p:nvPicPr>
          <p:cNvPr id="3" name="Picture 2" descr="The built environment – why a more holistic view is essential">
            <a:extLst>
              <a:ext uri="{FF2B5EF4-FFF2-40B4-BE49-F238E27FC236}">
                <a16:creationId xmlns:a16="http://schemas.microsoft.com/office/drawing/2014/main" id="{D40661AD-7278-50DC-0D36-24B427154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30" y="874062"/>
            <a:ext cx="5951327" cy="27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Railways">
            <a:extLst>
              <a:ext uri="{FF2B5EF4-FFF2-40B4-BE49-F238E27FC236}">
                <a16:creationId xmlns:a16="http://schemas.microsoft.com/office/drawing/2014/main" id="{E7E652BD-1F62-0269-67A0-B3C44E623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40" y="3039933"/>
            <a:ext cx="6239455" cy="374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36F4DB-BA37-4A93-DCCC-1882BBAFD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99" y="703535"/>
            <a:ext cx="5029219" cy="374064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71458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D453B-465D-BC41-9F15-C1F19743E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23" y="1900989"/>
            <a:ext cx="2869975" cy="997510"/>
          </a:xfrm>
        </p:spPr>
        <p:txBody>
          <a:bodyPr>
            <a:normAutofit fontScale="90000"/>
          </a:bodyPr>
          <a:lstStyle/>
          <a:p>
            <a:r>
              <a:rPr lang="en-US" dirty="0"/>
              <a:t>Governments around the world face the challenge of delivering new and retrofitted buildings and infrastructure whilst under huge fiscal pressure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FE410E-BAA6-3DD2-6121-9872B2CE86F7}"/>
              </a:ext>
            </a:extLst>
          </p:cNvPr>
          <p:cNvSpPr txBox="1"/>
          <p:nvPr/>
        </p:nvSpPr>
        <p:spPr>
          <a:xfrm>
            <a:off x="3551958" y="3931339"/>
            <a:ext cx="80354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accent1"/>
                </a:solidFill>
              </a:rPr>
              <a:t>UK Government Debt Interest Repayments (Institute of Fiscal Studies 2023)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A44ABC7-0BA3-AA3F-A31D-DECBA2DCE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682" y="4287345"/>
            <a:ext cx="8508563" cy="249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aph of growth in progress&#10;&#10;Description automatically generated with medium confidence">
            <a:extLst>
              <a:ext uri="{FF2B5EF4-FFF2-40B4-BE49-F238E27FC236}">
                <a16:creationId xmlns:a16="http://schemas.microsoft.com/office/drawing/2014/main" id="{3332C9F3-A0F9-9B6E-3268-70CD3F693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1958" y="199605"/>
            <a:ext cx="8508564" cy="3629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57E27E-5439-61C2-95FD-A74F03996BBF}"/>
              </a:ext>
            </a:extLst>
          </p:cNvPr>
          <p:cNvSpPr txBox="1"/>
          <p:nvPr/>
        </p:nvSpPr>
        <p:spPr>
          <a:xfrm>
            <a:off x="3500682" y="97135"/>
            <a:ext cx="864004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</a:rPr>
              <a:t>Construction Productivity improvement has been below that of the rest of the economy for 50 years</a:t>
            </a:r>
          </a:p>
        </p:txBody>
      </p:sp>
    </p:spTree>
    <p:extLst>
      <p:ext uri="{BB962C8B-B14F-4D97-AF65-F5344CB8AC3E}">
        <p14:creationId xmlns:p14="http://schemas.microsoft.com/office/powerpoint/2010/main" val="4152067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8" descr="Pilot for ground-breaking Value Toolkit takes off | Infrastructure  Intelligence">
            <a:extLst>
              <a:ext uri="{FF2B5EF4-FFF2-40B4-BE49-F238E27FC236}">
                <a16:creationId xmlns:a16="http://schemas.microsoft.com/office/drawing/2014/main" id="{67153F6B-DC39-2345-9681-352400875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624" y="2446648"/>
            <a:ext cx="1556276" cy="241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onstruction Playbook creates &amp;#39;new foundations&amp;#39; for whole industry">
            <a:extLst>
              <a:ext uri="{FF2B5EF4-FFF2-40B4-BE49-F238E27FC236}">
                <a16:creationId xmlns:a16="http://schemas.microsoft.com/office/drawing/2014/main" id="{211F92CC-98CB-6034-1E65-47455D7A9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989" y="349655"/>
            <a:ext cx="3571011" cy="279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8D453B-465D-BC41-9F15-C1F19743E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31" y="1947893"/>
            <a:ext cx="2869975" cy="997510"/>
          </a:xfrm>
        </p:spPr>
        <p:txBody>
          <a:bodyPr>
            <a:normAutofit fontScale="90000"/>
          </a:bodyPr>
          <a:lstStyle/>
          <a:p>
            <a:r>
              <a:rPr lang="en-US" dirty="0"/>
              <a:t>The UK Government has put in place a policy framework to guide construction procurement to drive </a:t>
            </a:r>
            <a:r>
              <a:rPr lang="en-US" dirty="0" err="1"/>
              <a:t>modernisation</a:t>
            </a:r>
            <a:r>
              <a:rPr lang="en-US" dirty="0"/>
              <a:t> of the industry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002EF61-DB00-4292-7681-396182D59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1539" y="3529511"/>
            <a:ext cx="1882800" cy="267412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" name="Picture 12" descr="Cabinet Office Social Value in Government Procurement">
            <a:extLst>
              <a:ext uri="{FF2B5EF4-FFF2-40B4-BE49-F238E27FC236}">
                <a16:creationId xmlns:a16="http://schemas.microsoft.com/office/drawing/2014/main" id="{4BE49F6C-6A1F-D5DF-F886-5714D0537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359" y="4836915"/>
            <a:ext cx="1691645" cy="167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515E8C0-4AA2-3D16-6057-B5905E8E349C}"/>
              </a:ext>
            </a:extLst>
          </p:cNvPr>
          <p:cNvSpPr txBox="1"/>
          <p:nvPr/>
        </p:nvSpPr>
        <p:spPr>
          <a:xfrm>
            <a:off x="5774339" y="190376"/>
            <a:ext cx="6097022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u="sng" dirty="0">
                <a:solidFill>
                  <a:schemeClr val="accent1"/>
                </a:solidFill>
              </a:rPr>
              <a:t>Productivity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accent1"/>
                </a:solidFill>
              </a:rPr>
              <a:t>Design</a:t>
            </a:r>
            <a:r>
              <a:rPr lang="en-GB" sz="1800" dirty="0">
                <a:solidFill>
                  <a:schemeClr val="accent1"/>
                </a:solidFill>
              </a:rPr>
              <a:t>: BIM, Rapid Engineering Modelling, object libraries and configurators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accent1"/>
                </a:solidFill>
              </a:rPr>
              <a:t>Industrialisation</a:t>
            </a:r>
            <a:r>
              <a:rPr lang="en-GB" sz="1800" dirty="0">
                <a:solidFill>
                  <a:schemeClr val="accent1"/>
                </a:solidFill>
              </a:rPr>
              <a:t>: manufacturing built assets, automation, robotisation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accent1"/>
                </a:solidFill>
              </a:rPr>
              <a:t>Connected and Autonomous Plant</a:t>
            </a:r>
            <a:r>
              <a:rPr lang="en-GB" sz="1800" dirty="0">
                <a:solidFill>
                  <a:schemeClr val="accent1"/>
                </a:solidFill>
              </a:rPr>
              <a:t>: connecting assets and the supply chain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accent1"/>
                </a:solidFill>
              </a:rPr>
              <a:t>Skills</a:t>
            </a:r>
            <a:r>
              <a:rPr lang="en-GB" sz="1800" dirty="0">
                <a:solidFill>
                  <a:schemeClr val="accent1"/>
                </a:solidFill>
              </a:rPr>
              <a:t>: building digital capability</a:t>
            </a:r>
          </a:p>
          <a:p>
            <a:pPr marL="0" indent="0">
              <a:buNone/>
            </a:pPr>
            <a:r>
              <a:rPr lang="en-GB" sz="1800" b="1" u="sng" dirty="0">
                <a:solidFill>
                  <a:schemeClr val="accent1"/>
                </a:solidFill>
              </a:rPr>
              <a:t>Improved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accent1"/>
                </a:solidFill>
              </a:rPr>
              <a:t>Supply chain integration</a:t>
            </a:r>
            <a:r>
              <a:rPr lang="en-GB" sz="1800" dirty="0">
                <a:solidFill>
                  <a:schemeClr val="accent1"/>
                </a:solidFill>
              </a:rPr>
              <a:t>: </a:t>
            </a:r>
            <a:r>
              <a:rPr lang="en-GB" dirty="0">
                <a:solidFill>
                  <a:schemeClr val="accent1"/>
                </a:solidFill>
              </a:rPr>
              <a:t>improved</a:t>
            </a:r>
            <a:r>
              <a:rPr lang="en-GB" sz="1800" dirty="0">
                <a:solidFill>
                  <a:schemeClr val="accent1"/>
                </a:solidFill>
              </a:rPr>
              <a:t> logistics and integration with onsite operations, payment and contractual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accent1"/>
                </a:solidFill>
              </a:rPr>
              <a:t>Asset optimisation</a:t>
            </a:r>
            <a:r>
              <a:rPr lang="en-GB" sz="1800" dirty="0">
                <a:solidFill>
                  <a:schemeClr val="accent1"/>
                </a:solidFill>
              </a:rPr>
              <a:t>: interconnected systems, data sharing</a:t>
            </a:r>
          </a:p>
          <a:p>
            <a:pPr marL="0" indent="0">
              <a:buNone/>
            </a:pPr>
            <a:r>
              <a:rPr lang="en-GB" sz="1800" b="1" u="sng" dirty="0">
                <a:solidFill>
                  <a:schemeClr val="accent1"/>
                </a:solidFill>
              </a:rPr>
              <a:t>Culture 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accent1"/>
                </a:solidFill>
              </a:rPr>
              <a:t>Collaboration</a:t>
            </a:r>
            <a:r>
              <a:rPr lang="en-GB" sz="1800" dirty="0">
                <a:solidFill>
                  <a:schemeClr val="accent1"/>
                </a:solidFill>
              </a:rPr>
              <a:t>: improved transparency and information flows within supply chains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accent1"/>
                </a:solidFill>
              </a:rPr>
              <a:t>Quality</a:t>
            </a:r>
            <a:r>
              <a:rPr lang="en-GB" sz="1800" dirty="0">
                <a:solidFill>
                  <a:schemeClr val="accent1"/>
                </a:solidFill>
              </a:rPr>
              <a:t>: Value based procurement, management systems and defect prevention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accent1"/>
                </a:solidFill>
              </a:rPr>
              <a:t>Safety</a:t>
            </a:r>
            <a:r>
              <a:rPr lang="en-GB" sz="1800" dirty="0">
                <a:solidFill>
                  <a:schemeClr val="accent1"/>
                </a:solidFill>
              </a:rPr>
              <a:t>: Golden Thread of building safety information, improved site environments, occupational and mental health</a:t>
            </a:r>
          </a:p>
        </p:txBody>
      </p:sp>
    </p:spTree>
    <p:extLst>
      <p:ext uri="{BB962C8B-B14F-4D97-AF65-F5344CB8AC3E}">
        <p14:creationId xmlns:p14="http://schemas.microsoft.com/office/powerpoint/2010/main" val="2165756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Title">
            <a:extLst>
              <a:ext uri="{FF2B5EF4-FFF2-40B4-BE49-F238E27FC236}">
                <a16:creationId xmlns:a16="http://schemas.microsoft.com/office/drawing/2014/main" id="{B148C77F-115C-2D44-8F2F-53583C243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78" y="1555790"/>
            <a:ext cx="2878212" cy="997510"/>
          </a:xfrm>
        </p:spPr>
        <p:txBody>
          <a:bodyPr>
            <a:normAutofit fontScale="90000"/>
          </a:bodyPr>
          <a:lstStyle/>
          <a:p>
            <a:r>
              <a:rPr lang="en-US" dirty="0"/>
              <a:t>This will help to deliver the Vision for the Built Environment: managing this as a complex system of systems</a:t>
            </a:r>
          </a:p>
        </p:txBody>
      </p:sp>
      <p:pic>
        <p:nvPicPr>
          <p:cNvPr id="7" name="image5.jpg">
            <a:extLst>
              <a:ext uri="{FF2B5EF4-FFF2-40B4-BE49-F238E27FC236}">
                <a16:creationId xmlns:a16="http://schemas.microsoft.com/office/drawing/2014/main" id="{121A0581-E8AB-9C50-B916-90327210708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522587" y="552322"/>
            <a:ext cx="8423535" cy="611850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365066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5812F6-B698-55A3-11AE-0C91B6A6C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332654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3D3010-A239-AC8A-3A38-C1CB2775D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73" y="365126"/>
            <a:ext cx="3112925" cy="99751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Transforming the supply chain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EDEC373-2DF4-B44B-146A-5C579B84A96F}"/>
              </a:ext>
            </a:extLst>
          </p:cNvPr>
          <p:cNvSpPr/>
          <p:nvPr/>
        </p:nvSpPr>
        <p:spPr>
          <a:xfrm>
            <a:off x="90773" y="1664356"/>
            <a:ext cx="2963785" cy="2234380"/>
          </a:xfrm>
          <a:prstGeom prst="roundRect">
            <a:avLst/>
          </a:prstGeom>
          <a:solidFill>
            <a:schemeClr val="accent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“Building on the presumption in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favour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 of offsite construction, we are committed to creating a dynamic market for innovative technologies in the UK…There is a new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expectation for departments and ALBs to set targets for the level of use of MMC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in the delivery of projects and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programmes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Construction Playbook (Dec 2020)</a:t>
            </a:r>
            <a:endParaRPr kumimoji="0" lang="en-US" sz="1200" b="0" i="1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18C2EC3-0403-CFDE-F155-24D2CE9A72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402" y="365126"/>
            <a:ext cx="8310385" cy="612774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4707A4-3791-ABE8-0569-BD251401EF37}"/>
              </a:ext>
            </a:extLst>
          </p:cNvPr>
          <p:cNvSpPr/>
          <p:nvPr/>
        </p:nvSpPr>
        <p:spPr>
          <a:xfrm>
            <a:off x="90773" y="4076454"/>
            <a:ext cx="2963784" cy="2694261"/>
          </a:xfrm>
          <a:prstGeom prst="roundRect">
            <a:avLst/>
          </a:prstGeom>
          <a:solidFill>
            <a:schemeClr val="accent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“This pipeline outlines the extent to which new work will incorporate delivery through MMC. 170 of the contracts in procurements,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totalling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 an estimated capital value ranging between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£15.4 billion and £22.4 billion, are planned to include elements delivered by making best use of MMC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Analysis of the National Infrastructure and Construction Pipeline (Aug 2021)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12287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6F608F3-F024-21EF-1D87-FC2E05988F4C}"/>
              </a:ext>
            </a:extLst>
          </p:cNvPr>
          <p:cNvSpPr/>
          <p:nvPr/>
        </p:nvSpPr>
        <p:spPr>
          <a:xfrm>
            <a:off x="3160616" y="1453827"/>
            <a:ext cx="8892208" cy="2222555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823C5CC-418D-6101-9F95-8BBE33E59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31" y="103695"/>
            <a:ext cx="12150278" cy="997510"/>
          </a:xfrm>
        </p:spPr>
        <p:txBody>
          <a:bodyPr>
            <a:normAutofit fontScale="90000"/>
          </a:bodyPr>
          <a:lstStyle/>
          <a:p>
            <a:r>
              <a:rPr lang="en-GB" dirty="0"/>
              <a:t>The Istanbul Sustainable Urban Mobility Plan is an example of inclusive, sustainable and outcome-focused infrastructure planning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56C2804-EA58-D35C-0BC5-55E2964C09D1}"/>
              </a:ext>
            </a:extLst>
          </p:cNvPr>
          <p:cNvSpPr/>
          <p:nvPr/>
        </p:nvSpPr>
        <p:spPr>
          <a:xfrm>
            <a:off x="398542" y="1492740"/>
            <a:ext cx="2630556" cy="4864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/>
              <a:t>4 cross-cutting sub-themes informed the development of the SUMP</a:t>
            </a:r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86A5F285-249B-BCDC-3AF2-4F7421139F1A}"/>
              </a:ext>
            </a:extLst>
          </p:cNvPr>
          <p:cNvSpPr/>
          <p:nvPr/>
        </p:nvSpPr>
        <p:spPr>
          <a:xfrm>
            <a:off x="530059" y="2782828"/>
            <a:ext cx="2367517" cy="68248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Safety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8C3D41A-7174-8344-D65F-8EA2B2417B36}"/>
              </a:ext>
            </a:extLst>
          </p:cNvPr>
          <p:cNvSpPr/>
          <p:nvPr/>
        </p:nvSpPr>
        <p:spPr>
          <a:xfrm>
            <a:off x="3348298" y="1750167"/>
            <a:ext cx="2612086" cy="1629873"/>
          </a:xfrm>
          <a:prstGeom prst="roundRect">
            <a:avLst>
              <a:gd name="adj" fmla="val 10000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3000" r="-3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48EE8AA5-E8E7-0508-6CE5-C4B38F5A9E98}"/>
              </a:ext>
            </a:extLst>
          </p:cNvPr>
          <p:cNvSpPr/>
          <p:nvPr/>
        </p:nvSpPr>
        <p:spPr>
          <a:xfrm>
            <a:off x="530059" y="3610408"/>
            <a:ext cx="2367517" cy="68248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GESI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69CC6483-8580-47DE-BA69-64BAEB43D8B2}"/>
              </a:ext>
            </a:extLst>
          </p:cNvPr>
          <p:cNvSpPr/>
          <p:nvPr/>
        </p:nvSpPr>
        <p:spPr>
          <a:xfrm>
            <a:off x="530060" y="4437988"/>
            <a:ext cx="2367517" cy="68248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Resilience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7B9F05F9-E939-C9E6-F77C-FE05E36461E7}"/>
              </a:ext>
            </a:extLst>
          </p:cNvPr>
          <p:cNvSpPr/>
          <p:nvPr/>
        </p:nvSpPr>
        <p:spPr>
          <a:xfrm>
            <a:off x="530060" y="5288103"/>
            <a:ext cx="2367517" cy="68248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Innovation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ECDC622-E1CC-88DC-7268-A86BB99086BC}"/>
              </a:ext>
            </a:extLst>
          </p:cNvPr>
          <p:cNvSpPr/>
          <p:nvPr/>
        </p:nvSpPr>
        <p:spPr>
          <a:xfrm>
            <a:off x="6250086" y="1750167"/>
            <a:ext cx="2612086" cy="1629873"/>
          </a:xfrm>
          <a:prstGeom prst="roundRect">
            <a:avLst>
              <a:gd name="adj" fmla="val 10000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" r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51F91D4-1BF0-6248-A87E-88BA4C14FCB4}"/>
              </a:ext>
            </a:extLst>
          </p:cNvPr>
          <p:cNvSpPr/>
          <p:nvPr/>
        </p:nvSpPr>
        <p:spPr>
          <a:xfrm>
            <a:off x="9181372" y="1754242"/>
            <a:ext cx="2612086" cy="1629873"/>
          </a:xfrm>
          <a:prstGeom prst="roundRect">
            <a:avLst>
              <a:gd name="adj" fmla="val 10000"/>
            </a:avLst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000" b="-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9A7C086-FB21-50A5-A84F-710DDBA0527F}"/>
              </a:ext>
            </a:extLst>
          </p:cNvPr>
          <p:cNvGrpSpPr/>
          <p:nvPr/>
        </p:nvGrpSpPr>
        <p:grpSpPr>
          <a:xfrm>
            <a:off x="3348298" y="3610408"/>
            <a:ext cx="2642725" cy="2782428"/>
            <a:chOff x="266766" y="2156583"/>
            <a:chExt cx="2642725" cy="2782428"/>
          </a:xfrm>
        </p:grpSpPr>
        <p:sp>
          <p:nvSpPr>
            <p:cNvPr id="24" name="Rectangle: Top Corners Rounded 23">
              <a:extLst>
                <a:ext uri="{FF2B5EF4-FFF2-40B4-BE49-F238E27FC236}">
                  <a16:creationId xmlns:a16="http://schemas.microsoft.com/office/drawing/2014/main" id="{870AD929-090B-97D6-4EDA-76B95E328700}"/>
                </a:ext>
              </a:extLst>
            </p:cNvPr>
            <p:cNvSpPr/>
            <p:nvPr/>
          </p:nvSpPr>
          <p:spPr>
            <a:xfrm rot="10800000">
              <a:off x="266766" y="2222555"/>
              <a:ext cx="2612086" cy="2716456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" name="Rectangle: Top Corners Rounded 4">
              <a:extLst>
                <a:ext uri="{FF2B5EF4-FFF2-40B4-BE49-F238E27FC236}">
                  <a16:creationId xmlns:a16="http://schemas.microsoft.com/office/drawing/2014/main" id="{4678D542-F259-F1A8-FD53-E770619ED129}"/>
                </a:ext>
              </a:extLst>
            </p:cNvPr>
            <p:cNvSpPr txBox="1"/>
            <p:nvPr/>
          </p:nvSpPr>
          <p:spPr>
            <a:xfrm>
              <a:off x="297405" y="2156583"/>
              <a:ext cx="2612086" cy="26361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t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kern="1200" dirty="0"/>
                <a:t>Theme 1: Transition to Low carbon</a:t>
              </a:r>
            </a:p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kern="1200" dirty="0"/>
                <a:t>Low emission zones</a:t>
              </a:r>
            </a:p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kern="1200" dirty="0"/>
                <a:t>Decarbonised public transport</a:t>
              </a:r>
            </a:p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kern="1200" dirty="0"/>
                <a:t>Improved provision for cyclists and pedestrians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29A95E9-0E79-AA4E-A449-A6BAB8828ABA}"/>
              </a:ext>
            </a:extLst>
          </p:cNvPr>
          <p:cNvGrpSpPr/>
          <p:nvPr/>
        </p:nvGrpSpPr>
        <p:grpSpPr>
          <a:xfrm>
            <a:off x="6218970" y="3676380"/>
            <a:ext cx="2713274" cy="2716457"/>
            <a:chOff x="3140060" y="2213139"/>
            <a:chExt cx="2612086" cy="2725872"/>
          </a:xfrm>
        </p:grpSpPr>
        <p:sp>
          <p:nvSpPr>
            <p:cNvPr id="27" name="Rectangle: Top Corners Rounded 26">
              <a:extLst>
                <a:ext uri="{FF2B5EF4-FFF2-40B4-BE49-F238E27FC236}">
                  <a16:creationId xmlns:a16="http://schemas.microsoft.com/office/drawing/2014/main" id="{E1448A85-4DF7-76AF-FB90-B645CFB3669F}"/>
                </a:ext>
              </a:extLst>
            </p:cNvPr>
            <p:cNvSpPr/>
            <p:nvPr/>
          </p:nvSpPr>
          <p:spPr>
            <a:xfrm rot="10800000">
              <a:off x="3140060" y="2222555"/>
              <a:ext cx="2612086" cy="2716456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" name="Rectangle: Top Corners Rounded 4">
              <a:extLst>
                <a:ext uri="{FF2B5EF4-FFF2-40B4-BE49-F238E27FC236}">
                  <a16:creationId xmlns:a16="http://schemas.microsoft.com/office/drawing/2014/main" id="{BD2FCD28-18AB-8850-37CE-A6655A038DFD}"/>
                </a:ext>
              </a:extLst>
            </p:cNvPr>
            <p:cNvSpPr txBox="1"/>
            <p:nvPr/>
          </p:nvSpPr>
          <p:spPr>
            <a:xfrm>
              <a:off x="3295840" y="2213139"/>
              <a:ext cx="2451424" cy="26361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t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b="1" kern="1200" dirty="0"/>
                <a:t>Theme 2: Seamless Transfer and Integration</a:t>
              </a:r>
            </a:p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kern="1200" dirty="0"/>
                <a:t>Transport system control centre</a:t>
              </a:r>
            </a:p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kern="1200" dirty="0"/>
                <a:t>Improved information for passengers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C0AFCB6-C90B-05B4-8360-5C334B2D294E}"/>
              </a:ext>
            </a:extLst>
          </p:cNvPr>
          <p:cNvGrpSpPr/>
          <p:nvPr/>
        </p:nvGrpSpPr>
        <p:grpSpPr>
          <a:xfrm>
            <a:off x="9189026" y="3720663"/>
            <a:ext cx="2612086" cy="2716456"/>
            <a:chOff x="6013355" y="2222555"/>
            <a:chExt cx="2612086" cy="2716456"/>
          </a:xfrm>
        </p:grpSpPr>
        <p:sp>
          <p:nvSpPr>
            <p:cNvPr id="30" name="Rectangle: Top Corners Rounded 29">
              <a:extLst>
                <a:ext uri="{FF2B5EF4-FFF2-40B4-BE49-F238E27FC236}">
                  <a16:creationId xmlns:a16="http://schemas.microsoft.com/office/drawing/2014/main" id="{66E17AD9-F226-F9F1-480A-743E6DFEB443}"/>
                </a:ext>
              </a:extLst>
            </p:cNvPr>
            <p:cNvSpPr/>
            <p:nvPr/>
          </p:nvSpPr>
          <p:spPr>
            <a:xfrm rot="10800000">
              <a:off x="6013355" y="2222555"/>
              <a:ext cx="2612086" cy="2716456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" name="Rectangle: Top Corners Rounded 4">
              <a:extLst>
                <a:ext uri="{FF2B5EF4-FFF2-40B4-BE49-F238E27FC236}">
                  <a16:creationId xmlns:a16="http://schemas.microsoft.com/office/drawing/2014/main" id="{DC573760-EA13-13ED-EE8D-BB9455642BEF}"/>
                </a:ext>
              </a:extLst>
            </p:cNvPr>
            <p:cNvSpPr txBox="1"/>
            <p:nvPr/>
          </p:nvSpPr>
          <p:spPr>
            <a:xfrm rot="21600000">
              <a:off x="6093686" y="2222555"/>
              <a:ext cx="2451424" cy="26361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t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b="1" kern="1200" dirty="0">
                  <a:solidFill>
                    <a:schemeClr val="bg1"/>
                  </a:solidFill>
                </a:rPr>
                <a:t>Theme 3: Reducing Congestion</a:t>
              </a:r>
            </a:p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kern="1200" dirty="0"/>
                <a:t>Congestion charging</a:t>
              </a:r>
            </a:p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kern="1200" dirty="0"/>
                <a:t>Improved parking enforcement</a:t>
              </a:r>
            </a:p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kern="1200" dirty="0"/>
                <a:t>Construction logistics centres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8379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D453B-465D-BC41-9F15-C1F19743E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00" y="2629580"/>
            <a:ext cx="2869975" cy="997510"/>
          </a:xfrm>
        </p:spPr>
        <p:txBody>
          <a:bodyPr>
            <a:normAutofit fontScale="90000"/>
          </a:bodyPr>
          <a:lstStyle/>
          <a:p>
            <a:r>
              <a:rPr lang="en-US" dirty="0"/>
              <a:t>Smart infrastructure assets are already in operation, and delivering benefits. </a:t>
            </a:r>
            <a:r>
              <a:rPr lang="en-US" dirty="0">
                <a:solidFill>
                  <a:srgbClr val="002060"/>
                </a:solidFill>
              </a:rPr>
              <a:t>The next step is to connect these and enable information exchange across assets and  systems</a:t>
            </a:r>
            <a:r>
              <a:rPr lang="en-US" dirty="0"/>
              <a:t>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269ED1B-EAAB-78D7-ADE1-EADEC13F3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370" y="308009"/>
            <a:ext cx="8575049" cy="643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glasgow's smart canal">
            <a:extLst>
              <a:ext uri="{FF2B5EF4-FFF2-40B4-BE49-F238E27FC236}">
                <a16:creationId xmlns:a16="http://schemas.microsoft.com/office/drawing/2014/main" id="{F7D4FC8F-EAC0-BBB6-AF5A-008CB4DF6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455" y="835176"/>
            <a:ext cx="3283845" cy="259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711D83-1260-E302-E06E-3BEB128A47B5}"/>
              </a:ext>
            </a:extLst>
          </p:cNvPr>
          <p:cNvSpPr txBox="1"/>
          <p:nvPr/>
        </p:nvSpPr>
        <p:spPr>
          <a:xfrm>
            <a:off x="3421370" y="116601"/>
            <a:ext cx="85750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Glasgow Smart Canal – Smart System delivering Climate Resilience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946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IT">
      <a:dk1>
        <a:srgbClr val="000000"/>
      </a:dk1>
      <a:lt1>
        <a:srgbClr val="FFFFFF"/>
      </a:lt1>
      <a:dk2>
        <a:srgbClr val="404040"/>
      </a:dk2>
      <a:lt2>
        <a:srgbClr val="E6E6E6"/>
      </a:lt2>
      <a:accent1>
        <a:srgbClr val="CF102C"/>
      </a:accent1>
      <a:accent2>
        <a:srgbClr val="00285E"/>
      </a:accent2>
      <a:accent3>
        <a:srgbClr val="004C44"/>
      </a:accent3>
      <a:accent4>
        <a:srgbClr val="0062BD"/>
      </a:accent4>
      <a:accent5>
        <a:srgbClr val="E14811"/>
      </a:accent5>
      <a:accent6>
        <a:srgbClr val="A80083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T ppt template, V2" id="{1E3A19D9-A6C2-E54F-8B15-419B76B020D6}" vid="{0AAF360B-2C2C-AE46-8CFA-9AF31C6980AF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91B77EEBEB6E4F9E8C4C07FA2046DE" ma:contentTypeVersion="4093" ma:contentTypeDescription="Create a new document." ma:contentTypeScope="" ma:versionID="65319cac0221b3af4f4831b29a383e2c">
  <xsd:schema xmlns:xsd="http://www.w3.org/2001/XMLSchema" xmlns:xs="http://www.w3.org/2001/XMLSchema" xmlns:p="http://schemas.microsoft.com/office/2006/metadata/properties" xmlns:ns2="b413c3fd-5a3b-4239-b985-69032e371c04" xmlns:ns3="7fd9e60a-720a-478c-bf76-b460d35d354e" xmlns:ns4="a8f60570-4bd3-4f2b-950b-a996de8ab151" xmlns:ns5="b67a7830-db79-4a49-bf27-2aff92a2201a" xmlns:ns6="a172083e-e40c-4314-b43a-827352a1ed2c" xmlns:ns7="c963a4c1-1bb4-49f2-a011-9c776a7eed2a" xmlns:ns8="c0e5669f-1bcb-499c-94e0-3ccb733d3d13" xmlns:ns9="e7abcedb-0f96-4796-b8b2-7558fbcdff33" xmlns:ns10="aaacb922-5235-4a66-b188-303b9b46fbd7" targetNamespace="http://schemas.microsoft.com/office/2006/metadata/properties" ma:root="true" ma:fieldsID="be07dd7d3bfb9ee70660b86ad643d8cc" ns2:_="" ns3:_="" ns4:_="" ns5:_="" ns6:_="" ns7:_="" ns8:_="" ns9:_="" ns10:_="">
    <xsd:import namespace="b413c3fd-5a3b-4239-b985-69032e371c04"/>
    <xsd:import namespace="7fd9e60a-720a-478c-bf76-b460d35d354e"/>
    <xsd:import namespace="a8f60570-4bd3-4f2b-950b-a996de8ab151"/>
    <xsd:import namespace="b67a7830-db79-4a49-bf27-2aff92a2201a"/>
    <xsd:import namespace="a172083e-e40c-4314-b43a-827352a1ed2c"/>
    <xsd:import namespace="c963a4c1-1bb4-49f2-a011-9c776a7eed2a"/>
    <xsd:import namespace="c0e5669f-1bcb-499c-94e0-3ccb733d3d13"/>
    <xsd:import namespace="e7abcedb-0f96-4796-b8b2-7558fbcdff33"/>
    <xsd:import namespace="aaacb922-5235-4a66-b188-303b9b46fbd7"/>
    <xsd:element name="properties">
      <xsd:complexType>
        <xsd:sequence>
          <xsd:element name="documentManagement">
            <xsd:complexType>
              <xsd:all>
                <xsd:element ref="ns2:Document_x0020_Notes" minOccurs="0"/>
                <xsd:element ref="ns3:Security_x0020_Classification"/>
                <xsd:element ref="ns2:Handling_x0020_Instructions" minOccurs="0"/>
                <xsd:element ref="ns3:Descriptor" minOccurs="0"/>
                <xsd:element ref="ns2:Government_x0020_Body" minOccurs="0"/>
                <xsd:element ref="ns4:Retention_x0020_Label" minOccurs="0"/>
                <xsd:element ref="ns2:Date_x0020_Opened" minOccurs="0"/>
                <xsd:element ref="ns2:Date_x0020_Closed" minOccurs="0"/>
                <xsd:element ref="ns3:National_x0020_Caveat" minOccurs="0"/>
                <xsd:element ref="ns2:CIRRUSPreviousLocation" minOccurs="0"/>
                <xsd:element ref="ns2:CIRRUSPreviousID" minOccurs="0"/>
                <xsd:element ref="ns5:LegacyDocumentType" minOccurs="0"/>
                <xsd:element ref="ns5:LegacyFileplanTarget" minOccurs="0"/>
                <xsd:element ref="ns5:LegacyNumericClass" minOccurs="0"/>
                <xsd:element ref="ns5:LegacyFolderType" minOccurs="0"/>
                <xsd:element ref="ns5:LegacyRecordFolderIdentifier" minOccurs="0"/>
                <xsd:element ref="ns5:LegacyCopyright" minOccurs="0"/>
                <xsd:element ref="ns5:LegacyLastModifiedDate" minOccurs="0"/>
                <xsd:element ref="ns5:LegacyModifier" minOccurs="0"/>
                <xsd:element ref="ns5:LegacyFolder" minOccurs="0"/>
                <xsd:element ref="ns5:LegacyContentType" minOccurs="0"/>
                <xsd:element ref="ns5:LegacyExpiryReviewDate" minOccurs="0"/>
                <xsd:element ref="ns5:LegacyLastActionDate" minOccurs="0"/>
                <xsd:element ref="ns5:LegacyProtectiveMarking" minOccurs="0"/>
                <xsd:element ref="ns5:LegacyTags" minOccurs="0"/>
                <xsd:element ref="ns5:LegacyReferencesFromOtherItems" minOccurs="0"/>
                <xsd:element ref="ns5:LegacyStatusonTransfer" minOccurs="0"/>
                <xsd:element ref="ns5:LegacyDateClosed" minOccurs="0"/>
                <xsd:element ref="ns5:LegacyRecordCategoryIdentifier" minOccurs="0"/>
                <xsd:element ref="ns5:LegacyDispositionAsOfDate" minOccurs="0"/>
                <xsd:element ref="ns5:LegacyHomeLocation" minOccurs="0"/>
                <xsd:element ref="ns5:LegacyCurrentLocation" minOccurs="0"/>
                <xsd:element ref="ns5:LegacyAdditionalAuthors" minOccurs="0"/>
                <xsd:element ref="ns6:LegacyPhysicalFormat" minOccurs="0"/>
                <xsd:element ref="ns5:LegacyDocumentLink" minOccurs="0"/>
                <xsd:element ref="ns5:LegacyFolderLink" minOccurs="0"/>
                <xsd:element ref="ns6:LegacyDateFileReceived" minOccurs="0"/>
                <xsd:element ref="ns6:LegacyDateFileRequested" minOccurs="0"/>
                <xsd:element ref="ns6:LegacyDateFileReturned" minOccurs="0"/>
                <xsd:element ref="ns5:LegacyReferencesToOtherItems" minOccurs="0"/>
                <xsd:element ref="ns6:LegacyMinister" minOccurs="0"/>
                <xsd:element ref="ns6:LegacyMP" minOccurs="0"/>
                <xsd:element ref="ns6:LegacyFolderNotes" minOccurs="0"/>
                <xsd:element ref="ns6:LegacyPhysicalItemLocation" minOccurs="0"/>
                <xsd:element ref="ns6:LegacyRequestType" minOccurs="0"/>
                <xsd:element ref="ns5:LegacyCustodian" minOccurs="0"/>
                <xsd:element ref="ns6:LegacyDescriptor" minOccurs="0"/>
                <xsd:element ref="ns6:LegacyFolderDocumentID" minOccurs="0"/>
                <xsd:element ref="ns6:LegacyDocumentID" minOccurs="0"/>
                <xsd:element ref="ns7:m975189f4ba442ecbf67d4147307b177" minOccurs="0"/>
                <xsd:element ref="ns3:TaxCatchAll" minOccurs="0"/>
                <xsd:element ref="ns3:TaxCatchAllLabel" minOccurs="0"/>
                <xsd:element ref="ns3:_dlc_DocId" minOccurs="0"/>
                <xsd:element ref="ns3:_dlc_DocIdUrl" minOccurs="0"/>
                <xsd:element ref="ns3:_dlc_DocIdPersistId" minOccurs="0"/>
                <xsd:element ref="ns2:CIRRUSPreviousRetentionPolicy" minOccurs="0"/>
                <xsd:element ref="ns8:LegacyCaseReferenceNumber" minOccurs="0"/>
                <xsd:element ref="ns9:MediaServiceMetadata" minOccurs="0"/>
                <xsd:element ref="ns9:MediaServiceFastMetadata" minOccurs="0"/>
                <xsd:element ref="ns3:SharedWithUsers" minOccurs="0"/>
                <xsd:element ref="ns3:SharedWithDetails" minOccurs="0"/>
                <xsd:element ref="ns9:MediaServiceOCR" minOccurs="0"/>
                <xsd:element ref="ns9:MediaServiceDateTaken" minOccurs="0"/>
                <xsd:element ref="ns9:MediaServiceLocation" minOccurs="0"/>
                <xsd:element ref="ns9:MediaServiceGenerationTime" minOccurs="0"/>
                <xsd:element ref="ns9:MediaServiceEventHashCode" minOccurs="0"/>
                <xsd:element ref="ns9:MediaServiceAutoKeyPoints" minOccurs="0"/>
                <xsd:element ref="ns9:MediaServiceKeyPoints" minOccurs="0"/>
                <xsd:element ref="ns9:MediaLengthInSeconds" minOccurs="0"/>
                <xsd:element ref="ns9:lcf76f155ced4ddcb4097134ff3c332f" minOccurs="0"/>
                <xsd:element ref="ns10:Legacy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3c3fd-5a3b-4239-b985-69032e371c04" elementFormDefault="qualified">
    <xsd:import namespace="http://schemas.microsoft.com/office/2006/documentManagement/types"/>
    <xsd:import namespace="http://schemas.microsoft.com/office/infopath/2007/PartnerControls"/>
    <xsd:element name="Document_x0020_Notes" ma:index="2" nillable="true" ma:displayName="Document Notes" ma:internalName="Document_0x0020_Notes">
      <xsd:simpleType>
        <xsd:restriction base="dms:Note">
          <xsd:maxLength value="255"/>
        </xsd:restriction>
      </xsd:simpleType>
    </xsd:element>
    <xsd:element name="Handling_x0020_Instructions" ma:index="4" nillable="true" ma:displayName="Handling Instructions" ma:internalName="Handling_x0020_Instructions">
      <xsd:simpleType>
        <xsd:restriction base="dms:Text">
          <xsd:maxLength value="255"/>
        </xsd:restriction>
      </xsd:simpleType>
    </xsd:element>
    <xsd:element name="Government_x0020_Body" ma:index="6" nillable="true" ma:displayName="Government Body" ma:internalName="Government_x0020_Body">
      <xsd:simpleType>
        <xsd:restriction base="dms:Text">
          <xsd:maxLength value="255"/>
        </xsd:restriction>
      </xsd:simpleType>
    </xsd:element>
    <xsd:element name="Date_x0020_Opened" ma:index="9" nillable="true" ma:displayName="Date Opened" ma:default="[Today]" ma:format="DateOnly" ma:internalName="Date_x0020_Opened">
      <xsd:simpleType>
        <xsd:restriction base="dms:DateTime"/>
      </xsd:simpleType>
    </xsd:element>
    <xsd:element name="Date_x0020_Closed" ma:index="10" nillable="true" ma:displayName="Date Closed" ma:format="DateOnly" ma:internalName="Date_x0020_Closed">
      <xsd:simpleType>
        <xsd:restriction base="dms:DateTime"/>
      </xsd:simpleType>
    </xsd:element>
    <xsd:element name="CIRRUSPreviousLocation" ma:index="12" nillable="true" ma:displayName="Previous Location" ma:description="The location the document previously resided in." ma:internalName="CIRRUSPreviousLocation">
      <xsd:simpleType>
        <xsd:restriction base="dms:Text">
          <xsd:maxLength value="255"/>
        </xsd:restriction>
      </xsd:simpleType>
    </xsd:element>
    <xsd:element name="CIRRUSPreviousID" ma:index="13" nillable="true" ma:displayName="Previous Id" ma:description="The id of the document in its previous location." ma:internalName="CIRRUSPreviousID">
      <xsd:simpleType>
        <xsd:restriction base="dms:Text">
          <xsd:maxLength value="255"/>
        </xsd:restriction>
      </xsd:simpleType>
    </xsd:element>
    <xsd:element name="CIRRUSPreviousRetentionPolicy" ma:index="64" nillable="true" ma:displayName="Previous Retention Policy" ma:description="The retention policy of the document in its previous location." ma:internalName="CIRRUSPreviousRetentionPolic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d9e60a-720a-478c-bf76-b460d35d354e" elementFormDefault="qualified">
    <xsd:import namespace="http://schemas.microsoft.com/office/2006/documentManagement/types"/>
    <xsd:import namespace="http://schemas.microsoft.com/office/infopath/2007/PartnerControls"/>
    <xsd:element name="Security_x0020_Classification" ma:index="3" ma:displayName="Security Classification" ma:default="OFFICIAL" ma:format="Dropdown" ma:indexed="true" ma:internalName="Security_x0020_Classification" ma:readOnly="false">
      <xsd:simpleType>
        <xsd:restriction base="dms:Choice">
          <xsd:enumeration value="OFFICIAL"/>
          <xsd:enumeration value="OFFICIAL - SENSITIVE"/>
        </xsd:restriction>
      </xsd:simpleType>
    </xsd:element>
    <xsd:element name="Descriptor" ma:index="5" nillable="true" ma:displayName="Descriptor" ma:default="" ma:format="Dropdown" ma:indexed="true" ma:internalName="Descriptor">
      <xsd:simpleType>
        <xsd:restriction base="dms:Choice">
          <xsd:enumeration value="COMMERCIAL"/>
          <xsd:enumeration value="PERSONAL"/>
          <xsd:enumeration value="LOCSEN"/>
        </xsd:restriction>
      </xsd:simpleType>
    </xsd:element>
    <xsd:element name="National_x0020_Caveat" ma:index="11" nillable="true" ma:displayName="National Caveat" ma:default="" ma:format="Dropdown" ma:indexed="true" ma:internalName="National_x0020_Caveat">
      <xsd:simpleType>
        <xsd:restriction base="dms:Choice">
          <xsd:enumeration value="UK EYES ONLY"/>
        </xsd:restriction>
      </xsd:simpleType>
    </xsd:element>
    <xsd:element name="TaxCatchAll" ma:index="54" nillable="true" ma:displayName="Taxonomy Catch All Column" ma:description="" ma:hidden="true" ma:list="{4d192ad3-0f02-4b9f-81a5-60d8377bb230}" ma:internalName="TaxCatchAll" ma:showField="CatchAllData" ma:web="7fd9e60a-720a-478c-bf76-b460d35d35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55" nillable="true" ma:displayName="Taxonomy Catch All Column1" ma:description="" ma:hidden="true" ma:list="{4d192ad3-0f02-4b9f-81a5-60d8377bb230}" ma:internalName="TaxCatchAllLabel" ma:readOnly="true" ma:showField="CatchAllDataLabel" ma:web="7fd9e60a-720a-478c-bf76-b460d35d35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57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58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59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6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6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f60570-4bd3-4f2b-950b-a996de8ab151" elementFormDefault="qualified">
    <xsd:import namespace="http://schemas.microsoft.com/office/2006/documentManagement/types"/>
    <xsd:import namespace="http://schemas.microsoft.com/office/infopath/2007/PartnerControls"/>
    <xsd:element name="Retention_x0020_Label" ma:index="8" nillable="true" ma:displayName="Retention Label" ma:internalName="Retention_x0020_Label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7a7830-db79-4a49-bf27-2aff92a2201a" elementFormDefault="qualified">
    <xsd:import namespace="http://schemas.microsoft.com/office/2006/documentManagement/types"/>
    <xsd:import namespace="http://schemas.microsoft.com/office/infopath/2007/PartnerControls"/>
    <xsd:element name="LegacyDocumentType" ma:index="14" nillable="true" ma:displayName="Legacy Document Type" ma:internalName="LegacyDocumentType">
      <xsd:simpleType>
        <xsd:restriction base="dms:Text">
          <xsd:maxLength value="255"/>
        </xsd:restriction>
      </xsd:simpleType>
    </xsd:element>
    <xsd:element name="LegacyFileplanTarget" ma:index="15" nillable="true" ma:displayName="Legacy Fileplan Target" ma:internalName="LegacyFileplanTarget">
      <xsd:simpleType>
        <xsd:restriction base="dms:Text">
          <xsd:maxLength value="255"/>
        </xsd:restriction>
      </xsd:simpleType>
    </xsd:element>
    <xsd:element name="LegacyNumericClass" ma:index="16" nillable="true" ma:displayName="Legacy Numeric Class" ma:internalName="LegacyNumericClass">
      <xsd:simpleType>
        <xsd:restriction base="dms:Text">
          <xsd:maxLength value="255"/>
        </xsd:restriction>
      </xsd:simpleType>
    </xsd:element>
    <xsd:element name="LegacyFolderType" ma:index="17" nillable="true" ma:displayName="Legacy Folder Type" ma:internalName="LegacyFolderType">
      <xsd:simpleType>
        <xsd:restriction base="dms:Text">
          <xsd:maxLength value="255"/>
        </xsd:restriction>
      </xsd:simpleType>
    </xsd:element>
    <xsd:element name="LegacyRecordFolderIdentifier" ma:index="18" nillable="true" ma:displayName="Legacy Record Folder Identifier" ma:internalName="LegacyRecordFolderIdentifier">
      <xsd:simpleType>
        <xsd:restriction base="dms:Text">
          <xsd:maxLength value="255"/>
        </xsd:restriction>
      </xsd:simpleType>
    </xsd:element>
    <xsd:element name="LegacyCopyright" ma:index="19" nillable="true" ma:displayName="Legacy Copyright" ma:internalName="LegacyCopyright">
      <xsd:simpleType>
        <xsd:restriction base="dms:Text">
          <xsd:maxLength value="255"/>
        </xsd:restriction>
      </xsd:simpleType>
    </xsd:element>
    <xsd:element name="LegacyLastModifiedDate" ma:index="20" nillable="true" ma:displayName="Legacy Last Modified Date" ma:format="DateTime" ma:internalName="LegacyLastModifiedDate">
      <xsd:simpleType>
        <xsd:restriction base="dms:DateTime"/>
      </xsd:simpleType>
    </xsd:element>
    <xsd:element name="LegacyModifier" ma:index="21" nillable="true" ma:displayName="Legacy Modifier" ma:SharePointGroup="0" ma:internalName="LegacyModifi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egacyFolder" ma:index="22" nillable="true" ma:displayName="Legacy Folder" ma:internalName="LegacyFolder">
      <xsd:simpleType>
        <xsd:restriction base="dms:Text">
          <xsd:maxLength value="255"/>
        </xsd:restriction>
      </xsd:simpleType>
    </xsd:element>
    <xsd:element name="LegacyContentType" ma:index="23" nillable="true" ma:displayName="Legacy Content Type" ma:internalName="LegacyContentType">
      <xsd:simpleType>
        <xsd:restriction base="dms:Text">
          <xsd:maxLength value="255"/>
        </xsd:restriction>
      </xsd:simpleType>
    </xsd:element>
    <xsd:element name="LegacyExpiryReviewDate" ma:index="24" nillable="true" ma:displayName="Legacy Expiry Review Date" ma:format="DateTime" ma:internalName="LegacyExpiryReviewDate">
      <xsd:simpleType>
        <xsd:restriction base="dms:DateTime"/>
      </xsd:simpleType>
    </xsd:element>
    <xsd:element name="LegacyLastActionDate" ma:index="25" nillable="true" ma:displayName="Legacy Last Action Date" ma:format="DateTime" ma:internalName="LegacyLastActionDate">
      <xsd:simpleType>
        <xsd:restriction base="dms:DateTime"/>
      </xsd:simpleType>
    </xsd:element>
    <xsd:element name="LegacyProtectiveMarking" ma:index="26" nillable="true" ma:displayName="Legacy Protective Marking" ma:internalName="LegacyProtectiveMarking">
      <xsd:simpleType>
        <xsd:restriction base="dms:Text">
          <xsd:maxLength value="255"/>
        </xsd:restriction>
      </xsd:simpleType>
    </xsd:element>
    <xsd:element name="LegacyTags" ma:index="27" nillable="true" ma:displayName="Legacy Tags" ma:internalName="LegacyTags">
      <xsd:simpleType>
        <xsd:restriction base="dms:Note">
          <xsd:maxLength value="255"/>
        </xsd:restriction>
      </xsd:simpleType>
    </xsd:element>
    <xsd:element name="LegacyReferencesFromOtherItems" ma:index="28" nillable="true" ma:displayName="Legacy References From Other Items" ma:internalName="LegacyReferencesFromOtherItems">
      <xsd:simpleType>
        <xsd:restriction base="dms:Text">
          <xsd:maxLength value="255"/>
        </xsd:restriction>
      </xsd:simpleType>
    </xsd:element>
    <xsd:element name="LegacyStatusonTransfer" ma:index="29" nillable="true" ma:displayName="Legacy Status on Transfer" ma:internalName="LegacyStatusonTransfer">
      <xsd:simpleType>
        <xsd:restriction base="dms:Text">
          <xsd:maxLength value="255"/>
        </xsd:restriction>
      </xsd:simpleType>
    </xsd:element>
    <xsd:element name="LegacyDateClosed" ma:index="30" nillable="true" ma:displayName="Legacy Date Closed" ma:format="DateOnly" ma:internalName="LegacyDateClosed">
      <xsd:simpleType>
        <xsd:restriction base="dms:DateTime"/>
      </xsd:simpleType>
    </xsd:element>
    <xsd:element name="LegacyRecordCategoryIdentifier" ma:index="31" nillable="true" ma:displayName="Legacy Record Category Identifier" ma:internalName="LegacyRecordCategoryIdentifier">
      <xsd:simpleType>
        <xsd:restriction base="dms:Text">
          <xsd:maxLength value="255"/>
        </xsd:restriction>
      </xsd:simpleType>
    </xsd:element>
    <xsd:element name="LegacyDispositionAsOfDate" ma:index="32" nillable="true" ma:displayName="Legacy Disposition as of Date" ma:format="DateOnly" ma:internalName="LegacyDispositionAsOfDate">
      <xsd:simpleType>
        <xsd:restriction base="dms:DateTime"/>
      </xsd:simpleType>
    </xsd:element>
    <xsd:element name="LegacyHomeLocation" ma:index="33" nillable="true" ma:displayName="Legacy Home Location" ma:internalName="LegacyHomeLocation">
      <xsd:simpleType>
        <xsd:restriction base="dms:Text">
          <xsd:maxLength value="255"/>
        </xsd:restriction>
      </xsd:simpleType>
    </xsd:element>
    <xsd:element name="LegacyCurrentLocation" ma:index="34" nillable="true" ma:displayName="Legacy Current Location" ma:internalName="LegacyCurrentLocation">
      <xsd:simpleType>
        <xsd:restriction base="dms:Text">
          <xsd:maxLength value="255"/>
        </xsd:restriction>
      </xsd:simpleType>
    </xsd:element>
    <xsd:element name="LegacyAdditionalAuthors" ma:index="35" nillable="true" ma:displayName="Legacy Additional Authors" ma:internalName="LegacyAdditionalAuthors">
      <xsd:simpleType>
        <xsd:restriction base="dms:Note">
          <xsd:maxLength value="255"/>
        </xsd:restriction>
      </xsd:simpleType>
    </xsd:element>
    <xsd:element name="LegacyDocumentLink" ma:index="37" nillable="true" ma:displayName="Legacy Document Link" ma:internalName="LegacyDocumentLink">
      <xsd:simpleType>
        <xsd:restriction base="dms:Text">
          <xsd:maxLength value="255"/>
        </xsd:restriction>
      </xsd:simpleType>
    </xsd:element>
    <xsd:element name="LegacyFolderLink" ma:index="38" nillable="true" ma:displayName="Legacy Folder Link" ma:internalName="LegacyFolderLink">
      <xsd:simpleType>
        <xsd:restriction base="dms:Text">
          <xsd:maxLength value="255"/>
        </xsd:restriction>
      </xsd:simpleType>
    </xsd:element>
    <xsd:element name="LegacyReferencesToOtherItems" ma:index="42" nillable="true" ma:displayName="Legacy References To Other Items" ma:internalName="LegacyReferencesToOtherItems">
      <xsd:simpleType>
        <xsd:restriction base="dms:Note">
          <xsd:maxLength value="255"/>
        </xsd:restriction>
      </xsd:simpleType>
    </xsd:element>
    <xsd:element name="LegacyCustodian" ma:index="48" nillable="true" ma:displayName="Legacy Custodian" ma:internalName="LegacyCustodian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72083e-e40c-4314-b43a-827352a1ed2c" elementFormDefault="qualified">
    <xsd:import namespace="http://schemas.microsoft.com/office/2006/documentManagement/types"/>
    <xsd:import namespace="http://schemas.microsoft.com/office/infopath/2007/PartnerControls"/>
    <xsd:element name="LegacyPhysicalFormat" ma:index="36" nillable="true" ma:displayName="Legacy Physical Format" ma:default="0" ma:internalName="LegacyPhysicalFormat">
      <xsd:simpleType>
        <xsd:restriction base="dms:Boolean"/>
      </xsd:simpleType>
    </xsd:element>
    <xsd:element name="LegacyDateFileReceived" ma:index="39" nillable="true" ma:displayName="Legacy Date File Received" ma:format="DateOnly" ma:internalName="LegacyDateFileReceived">
      <xsd:simpleType>
        <xsd:restriction base="dms:DateTime"/>
      </xsd:simpleType>
    </xsd:element>
    <xsd:element name="LegacyDateFileRequested" ma:index="40" nillable="true" ma:displayName="Legacy Date File Requested" ma:format="DateOnly" ma:internalName="LegacyDateFileRequested">
      <xsd:simpleType>
        <xsd:restriction base="dms:DateTime"/>
      </xsd:simpleType>
    </xsd:element>
    <xsd:element name="LegacyDateFileReturned" ma:index="41" nillable="true" ma:displayName="Legacy Date File Returned" ma:format="DateOnly" ma:internalName="LegacyDateFileReturned">
      <xsd:simpleType>
        <xsd:restriction base="dms:DateTime"/>
      </xsd:simpleType>
    </xsd:element>
    <xsd:element name="LegacyMinister" ma:index="43" nillable="true" ma:displayName="Legacy Minister" ma:internalName="LegacyMinister">
      <xsd:simpleType>
        <xsd:restriction base="dms:Text">
          <xsd:maxLength value="255"/>
        </xsd:restriction>
      </xsd:simpleType>
    </xsd:element>
    <xsd:element name="LegacyMP" ma:index="44" nillable="true" ma:displayName="Legacy MP" ma:internalName="LegacyMP">
      <xsd:simpleType>
        <xsd:restriction base="dms:Text">
          <xsd:maxLength value="255"/>
        </xsd:restriction>
      </xsd:simpleType>
    </xsd:element>
    <xsd:element name="LegacyFolderNotes" ma:index="45" nillable="true" ma:displayName="Legacy Folder Notes" ma:internalName="LegacyFolderNotes">
      <xsd:simpleType>
        <xsd:restriction base="dms:Note">
          <xsd:maxLength value="255"/>
        </xsd:restriction>
      </xsd:simpleType>
    </xsd:element>
    <xsd:element name="LegacyPhysicalItemLocation" ma:index="46" nillable="true" ma:displayName="Legacy Physical Item Location" ma:format="Dropdown" ma:internalName="LegacyPhysicalItemLocation">
      <xsd:simpleType>
        <xsd:restriction base="dms:Choice">
          <xsd:enumeration value="Off-Site"/>
          <xsd:enumeration value="TNA"/>
          <xsd:enumeration value="DECC"/>
        </xsd:restriction>
      </xsd:simpleType>
    </xsd:element>
    <xsd:element name="LegacyRequestType" ma:index="47" nillable="true" ma:displayName="Legacy Request Type" ma:format="Dropdown" ma:internalName="LegacyRequestType">
      <xsd:simpleType>
        <xsd:restriction base="dms:Choice">
          <xsd:enumeration value="FOI"/>
          <xsd:enumeration value="EIR"/>
          <xsd:enumeration value="PQ"/>
          <xsd:enumeration value="MC"/>
        </xsd:restriction>
      </xsd:simpleType>
    </xsd:element>
    <xsd:element name="LegacyDescriptor" ma:index="49" nillable="true" ma:displayName="Legacy Descriptor" ma:internalName="LegacyDescriptor">
      <xsd:simpleType>
        <xsd:restriction base="dms:Note">
          <xsd:maxLength value="255"/>
        </xsd:restriction>
      </xsd:simpleType>
    </xsd:element>
    <xsd:element name="LegacyFolderDocumentID" ma:index="50" nillable="true" ma:displayName="Legacy Folder Document ID" ma:internalName="LegacyFolderDocumentID">
      <xsd:simpleType>
        <xsd:restriction base="dms:Text">
          <xsd:maxLength value="255"/>
        </xsd:restriction>
      </xsd:simpleType>
    </xsd:element>
    <xsd:element name="LegacyDocumentID" ma:index="51" nillable="true" ma:displayName="Legacy Document ID" ma:internalName="LegacyDocumentID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63a4c1-1bb4-49f2-a011-9c776a7eed2a" elementFormDefault="qualified">
    <xsd:import namespace="http://schemas.microsoft.com/office/2006/documentManagement/types"/>
    <xsd:import namespace="http://schemas.microsoft.com/office/infopath/2007/PartnerControls"/>
    <xsd:element name="m975189f4ba442ecbf67d4147307b177" ma:index="53" nillable="true" ma:taxonomy="true" ma:internalName="m975189f4ba442ecbf67d4147307b177" ma:taxonomyFieldName="Business_x0020_Unit" ma:displayName="Business Unit" ma:default="" ma:fieldId="{6975189f-4ba4-42ec-bf67-d4147307b177}" ma:sspId="07c4ed84-5fe0-43ce-92b1-d76889ed7488" ma:termSetId="6f71e40e-3a2e-4baf-91d9-2069eb354530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e5669f-1bcb-499c-94e0-3ccb733d3d13" elementFormDefault="qualified">
    <xsd:import namespace="http://schemas.microsoft.com/office/2006/documentManagement/types"/>
    <xsd:import namespace="http://schemas.microsoft.com/office/infopath/2007/PartnerControls"/>
    <xsd:element name="LegacyCaseReferenceNumber" ma:index="65" nillable="true" ma:displayName="Legacy Case Reference Number" ma:internalName="LegacyCaseReferenceNumber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abcedb-0f96-4796-b8b2-7558fbcdff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6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6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7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7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72" nillable="true" ma:displayName="Location" ma:internalName="MediaServiceLocation" ma:readOnly="true">
      <xsd:simpleType>
        <xsd:restriction base="dms:Text"/>
      </xsd:simpleType>
    </xsd:element>
    <xsd:element name="MediaServiceGenerationTime" ma:index="7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7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7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7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7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79" nillable="true" ma:taxonomy="true" ma:internalName="lcf76f155ced4ddcb4097134ff3c332f" ma:taxonomyFieldName="MediaServiceImageTags" ma:displayName="Image Tags" ma:readOnly="false" ma:fieldId="{5cf76f15-5ced-4ddc-b409-7134ff3c332f}" ma:taxonomyMulti="true" ma:sspId="07c4ed84-5fe0-43ce-92b1-d76889ed74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acb922-5235-4a66-b188-303b9b46fbd7" elementFormDefault="qualified">
    <xsd:import namespace="http://schemas.microsoft.com/office/2006/documentManagement/types"/>
    <xsd:import namespace="http://schemas.microsoft.com/office/infopath/2007/PartnerControls"/>
    <xsd:element name="LegacyData" ma:index="80" nillable="true" ma:displayName="Legacy Data" ma:internalName="LegacyData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3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curity_x0020_Classification xmlns="7fd9e60a-720a-478c-bf76-b460d35d354e">OFFICIAL</Security_x0020_Classification>
    <Government_x0020_Body xmlns="b413c3fd-5a3b-4239-b985-69032e371c04">Archive 1</Government_x0020_Body>
    <Date_x0020_Opened xmlns="b413c3fd-5a3b-4239-b985-69032e371c04">2022-10-06T16:14:04+00:00</Date_x0020_Opened>
    <LegacyRecordCategoryIdentifier xmlns="b67a7830-db79-4a49-bf27-2aff92a2201a" xsi:nil="true"/>
    <LegacyDateFileRequested xmlns="a172083e-e40c-4314-b43a-827352a1ed2c" xsi:nil="true"/>
    <LegacyCaseReferenceNumber xmlns="c0e5669f-1bcb-499c-94e0-3ccb733d3d13" xsi:nil="true"/>
    <LegacyFolderType xmlns="b67a7830-db79-4a49-bf27-2aff92a2201a" xsi:nil="true"/>
    <LegacyRecordFolderIdentifier xmlns="b67a7830-db79-4a49-bf27-2aff92a2201a" xsi:nil="true"/>
    <LegacyFolder xmlns="b67a7830-db79-4a49-bf27-2aff92a2201a" xsi:nil="true"/>
    <LegacyMP xmlns="a172083e-e40c-4314-b43a-827352a1ed2c" xsi:nil="true"/>
    <LegacyDocumentID xmlns="a172083e-e40c-4314-b43a-827352a1ed2c" xsi:nil="true"/>
    <LegacyData xmlns="aaacb922-5235-4a66-b188-303b9b46fbd7" xsi:nil="true"/>
    <LegacyFolderDocumentID xmlns="a172083e-e40c-4314-b43a-827352a1ed2c" xsi:nil="true"/>
    <National_x0020_Caveat xmlns="7fd9e60a-720a-478c-bf76-b460d35d354e" xsi:nil="true"/>
    <LegacyFolderLink xmlns="b67a7830-db79-4a49-bf27-2aff92a2201a" xsi:nil="true"/>
    <LegacyDateFileReceived xmlns="a172083e-e40c-4314-b43a-827352a1ed2c" xsi:nil="true"/>
    <Document_x0020_Notes xmlns="b413c3fd-5a3b-4239-b985-69032e371c04" xsi:nil="true"/>
    <LegacyAdditionalAuthors xmlns="b67a7830-db79-4a49-bf27-2aff92a2201a" xsi:nil="true"/>
    <LegacyDocumentLink xmlns="b67a7830-db79-4a49-bf27-2aff92a2201a" xsi:nil="true"/>
    <CIRRUSPreviousLocation xmlns="b413c3fd-5a3b-4239-b985-69032e371c04" xsi:nil="true"/>
    <LegacyPhysicalItemLocation xmlns="a172083e-e40c-4314-b43a-827352a1ed2c" xsi:nil="true"/>
    <LegacyRequestType xmlns="a172083e-e40c-4314-b43a-827352a1ed2c" xsi:nil="true"/>
    <LegacyDescriptor xmlns="a172083e-e40c-4314-b43a-827352a1ed2c" xsi:nil="true"/>
    <LegacyLastModifiedDate xmlns="b67a7830-db79-4a49-bf27-2aff92a2201a" xsi:nil="true"/>
    <LegacyDateClosed xmlns="b67a7830-db79-4a49-bf27-2aff92a2201a" xsi:nil="true"/>
    <LegacyHomeLocation xmlns="b67a7830-db79-4a49-bf27-2aff92a2201a" xsi:nil="true"/>
    <LegacyExpiryReviewDate xmlns="b67a7830-db79-4a49-bf27-2aff92a2201a" xsi:nil="true"/>
    <LegacyPhysicalFormat xmlns="a172083e-e40c-4314-b43a-827352a1ed2c">false</LegacyPhysicalFormat>
    <LegacyDocumentType xmlns="b67a7830-db79-4a49-bf27-2aff92a2201a" xsi:nil="true"/>
    <LegacyReferencesFromOtherItems xmlns="b67a7830-db79-4a49-bf27-2aff92a2201a" xsi:nil="true"/>
    <LegacyLastActionDate xmlns="b67a7830-db79-4a49-bf27-2aff92a2201a" xsi:nil="true"/>
    <m975189f4ba442ecbf67d4147307b177 xmlns="c963a4c1-1bb4-49f2-a011-9c776a7eed2a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Corporate Functions</TermName>
          <TermId xmlns="http://schemas.microsoft.com/office/infopath/2007/PartnerControls">677bf75b-aac7-40d7-80a4-3e3b2cdbb47d</TermId>
        </TermInfo>
      </Terms>
    </m975189f4ba442ecbf67d4147307b177>
    <CIRRUSPreviousID xmlns="b413c3fd-5a3b-4239-b985-69032e371c04" xsi:nil="true"/>
    <LegacyModifier xmlns="b67a7830-db79-4a49-bf27-2aff92a2201a">
      <UserInfo>
        <DisplayName/>
        <AccountId xsi:nil="true"/>
        <AccountType/>
      </UserInfo>
    </LegacyModifier>
    <LegacyStatusonTransfer xmlns="b67a7830-db79-4a49-bf27-2aff92a2201a" xsi:nil="true"/>
    <LegacyDispositionAsOfDate xmlns="b67a7830-db79-4a49-bf27-2aff92a2201a" xsi:nil="true"/>
    <LegacyMinister xmlns="a172083e-e40c-4314-b43a-827352a1ed2c" xsi:nil="true"/>
    <CIRRUSPreviousRetentionPolicy xmlns="b413c3fd-5a3b-4239-b985-69032e371c04" xsi:nil="true"/>
    <LegacyFileplanTarget xmlns="b67a7830-db79-4a49-bf27-2aff92a2201a" xsi:nil="true"/>
    <LegacyContentType xmlns="b67a7830-db79-4a49-bf27-2aff92a2201a" xsi:nil="true"/>
    <LegacyCustodian xmlns="b67a7830-db79-4a49-bf27-2aff92a2201a" xsi:nil="true"/>
    <Descriptor xmlns="7fd9e60a-720a-478c-bf76-b460d35d354e" xsi:nil="true"/>
    <LegacyProtectiveMarking xmlns="b67a7830-db79-4a49-bf27-2aff92a2201a" xsi:nil="true"/>
    <LegacyDateFileReturned xmlns="a172083e-e40c-4314-b43a-827352a1ed2c" xsi:nil="true"/>
    <LegacyReferencesToOtherItems xmlns="b67a7830-db79-4a49-bf27-2aff92a2201a" xsi:nil="true"/>
    <Retention_x0020_Label xmlns="a8f60570-4bd3-4f2b-950b-a996de8ab151">Group Review</Retention_x0020_Label>
    <LegacyCopyright xmlns="b67a7830-db79-4a49-bf27-2aff92a2201a" xsi:nil="true"/>
    <Handling_x0020_Instructions xmlns="b413c3fd-5a3b-4239-b985-69032e371c04" xsi:nil="true"/>
    <Date_x0020_Closed xmlns="b413c3fd-5a3b-4239-b985-69032e371c04" xsi:nil="true"/>
    <LegacyTags xmlns="b67a7830-db79-4a49-bf27-2aff92a2201a" xsi:nil="true"/>
    <LegacyFolderNotes xmlns="a172083e-e40c-4314-b43a-827352a1ed2c" xsi:nil="true"/>
    <TaxCatchAll xmlns="7fd9e60a-720a-478c-bf76-b460d35d354e">
      <Value>121</Value>
    </TaxCatchAll>
    <LegacyNumericClass xmlns="b67a7830-db79-4a49-bf27-2aff92a2201a" xsi:nil="true"/>
    <LegacyCurrentLocation xmlns="b67a7830-db79-4a49-bf27-2aff92a2201a" xsi:nil="true"/>
    <_dlc_DocId xmlns="7fd9e60a-720a-478c-bf76-b460d35d354e">H6263HTYEWN5-1384300528-43928</_dlc_DocId>
    <_dlc_DocIdUrl xmlns="7fd9e60a-720a-478c-bf76-b460d35d354e">
      <Url>https://dbis.sharepoint.com/sites/dit/239/_layouts/15/DocIdRedir.aspx?ID=H6263HTYEWN5-1384300528-43928</Url>
      <Description>H6263HTYEWN5-1384300528-43928</Description>
    </_dlc_DocIdUrl>
    <lcf76f155ced4ddcb4097134ff3c332f xmlns="e7abcedb-0f96-4796-b8b2-7558fbcdff33">
      <Terms xmlns="http://schemas.microsoft.com/office/infopath/2007/PartnerControls"/>
    </lcf76f155ced4ddcb4097134ff3c332f>
    <SharedWithUsers xmlns="7fd9e60a-720a-478c-bf76-b460d35d354e">
      <UserInfo>
        <DisplayName>Willgress-Dunn, Lydia [TRADE]</DisplayName>
        <AccountId>148762</AccountId>
        <AccountType/>
      </UserInfo>
    </SharedWithUsers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65092916-0060-446C-B424-E08B0A01D2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15B03BF-EAD3-4912-A07C-1866EDAB6862}">
  <ds:schemaRefs>
    <ds:schemaRef ds:uri="7fd9e60a-720a-478c-bf76-b460d35d354e"/>
    <ds:schemaRef ds:uri="a172083e-e40c-4314-b43a-827352a1ed2c"/>
    <ds:schemaRef ds:uri="a8f60570-4bd3-4f2b-950b-a996de8ab151"/>
    <ds:schemaRef ds:uri="aaacb922-5235-4a66-b188-303b9b46fbd7"/>
    <ds:schemaRef ds:uri="b413c3fd-5a3b-4239-b985-69032e371c04"/>
    <ds:schemaRef ds:uri="b67a7830-db79-4a49-bf27-2aff92a2201a"/>
    <ds:schemaRef ds:uri="c0e5669f-1bcb-499c-94e0-3ccb733d3d13"/>
    <ds:schemaRef ds:uri="c963a4c1-1bb4-49f2-a011-9c776a7eed2a"/>
    <ds:schemaRef ds:uri="e7abcedb-0f96-4796-b8b2-7558fbcdff3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B5E1B74-2DB3-4BA0-BBC7-ED39E2937988}">
  <ds:schemaRefs>
    <ds:schemaRef ds:uri="http://schemas.microsoft.com/office/2006/documentManagement/types"/>
    <ds:schemaRef ds:uri="a8f60570-4bd3-4f2b-950b-a996de8ab151"/>
    <ds:schemaRef ds:uri="http://schemas.microsoft.com/office/infopath/2007/PartnerControls"/>
    <ds:schemaRef ds:uri="aaacb922-5235-4a66-b188-303b9b46fbd7"/>
    <ds:schemaRef ds:uri="b413c3fd-5a3b-4239-b985-69032e371c04"/>
    <ds:schemaRef ds:uri="e7abcedb-0f96-4796-b8b2-7558fbcdff33"/>
    <ds:schemaRef ds:uri="http://schemas.microsoft.com/office/2006/metadata/properties"/>
    <ds:schemaRef ds:uri="a172083e-e40c-4314-b43a-827352a1ed2c"/>
    <ds:schemaRef ds:uri="b67a7830-db79-4a49-bf27-2aff92a2201a"/>
    <ds:schemaRef ds:uri="c963a4c1-1bb4-49f2-a011-9c776a7eed2a"/>
    <ds:schemaRef ds:uri="http://schemas.openxmlformats.org/package/2006/metadata/core-properties"/>
    <ds:schemaRef ds:uri="http://purl.org/dc/terms/"/>
    <ds:schemaRef ds:uri="http://purl.org/dc/dcmitype/"/>
    <ds:schemaRef ds:uri="http://www.w3.org/XML/1998/namespace"/>
    <ds:schemaRef ds:uri="7fd9e60a-720a-478c-bf76-b460d35d354e"/>
    <ds:schemaRef ds:uri="http://purl.org/dc/elements/1.1/"/>
    <ds:schemaRef ds:uri="c0e5669f-1bcb-499c-94e0-3ccb733d3d13"/>
  </ds:schemaRefs>
</ds:datastoreItem>
</file>

<file path=customXml/itemProps4.xml><?xml version="1.0" encoding="utf-8"?>
<ds:datastoreItem xmlns:ds="http://schemas.openxmlformats.org/officeDocument/2006/customXml" ds:itemID="{58AAA700-3445-4F26-8E22-A38A08D89547}">
  <ds:schemaRefs>
    <ds:schemaRef ds:uri="http://schemas.microsoft.com/sharepoint/events"/>
    <ds:schemaRef ds:uri="http://www.w3.org/2000/xmln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744</TotalTime>
  <Words>950</Words>
  <Application>Microsoft Office PowerPoint</Application>
  <PresentationFormat>Widescreen</PresentationFormat>
  <Paragraphs>101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Avenir Next LT Pro</vt:lpstr>
      <vt:lpstr>Calibri</vt:lpstr>
      <vt:lpstr>open-sans</vt:lpstr>
      <vt:lpstr>Office Theme</vt:lpstr>
      <vt:lpstr>Achieving Net Zero in the Built Environment </vt:lpstr>
      <vt:lpstr>Construction challenges are societal challenges: climate change, demographic change and social equity</vt:lpstr>
      <vt:lpstr>The challenge for the built environment sector in the UK</vt:lpstr>
      <vt:lpstr>Governments around the world face the challenge of delivering new and retrofitted buildings and infrastructure whilst under huge fiscal pressure</vt:lpstr>
      <vt:lpstr>The UK Government has put in place a policy framework to guide construction procurement to drive modernisation of the industry</vt:lpstr>
      <vt:lpstr>This will help to deliver the Vision for the Built Environment: managing this as a complex system of systems</vt:lpstr>
      <vt:lpstr>Transforming the supply chain</vt:lpstr>
      <vt:lpstr>The Istanbul Sustainable Urban Mobility Plan is an example of inclusive, sustainable and outcome-focused infrastructure planning </vt:lpstr>
      <vt:lpstr>Smart infrastructure assets are already in operation, and delivering benefits. The next step is to connect these and enable information exchange across assets and  systems.</vt:lpstr>
      <vt:lpstr>Platform and modular solutions are transforming the speed of delivery, asset performance and sustainability of government construction projects</vt:lpstr>
      <vt:lpstr>Summary: What steps are needed to decarbonise construction?</vt:lpstr>
      <vt:lpstr>Slide title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  and can appear  in multiple lines</dc:title>
  <dc:creator>Anita BURNETT (TRADE)</dc:creator>
  <cp:lastModifiedBy>Harradence, Fergus (BEIS)</cp:lastModifiedBy>
  <cp:revision>29</cp:revision>
  <dcterms:created xsi:type="dcterms:W3CDTF">2023-01-05T16:22:43Z</dcterms:created>
  <dcterms:modified xsi:type="dcterms:W3CDTF">2023-10-05T15:25:42Z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1c05e37-788c-4c59-b50e-5c98323c0a70_Enabled">
    <vt:lpwstr>true</vt:lpwstr>
  </property>
  <property fmtid="{D5CDD505-2E9C-101B-9397-08002B2CF9AE}" pid="3" name="MSIP_Label_c1c05e37-788c-4c59-b50e-5c98323c0a70_SetDate">
    <vt:lpwstr>2022-10-05T12:52:39Z</vt:lpwstr>
  </property>
  <property fmtid="{D5CDD505-2E9C-101B-9397-08002B2CF9AE}" pid="4" name="MSIP_Label_c1c05e37-788c-4c59-b50e-5c98323c0a70_Method">
    <vt:lpwstr>Standard</vt:lpwstr>
  </property>
  <property fmtid="{D5CDD505-2E9C-101B-9397-08002B2CF9AE}" pid="5" name="MSIP_Label_c1c05e37-788c-4c59-b50e-5c98323c0a70_Name">
    <vt:lpwstr>OFFICIAL</vt:lpwstr>
  </property>
  <property fmtid="{D5CDD505-2E9C-101B-9397-08002B2CF9AE}" pid="6" name="MSIP_Label_c1c05e37-788c-4c59-b50e-5c98323c0a70_SiteId">
    <vt:lpwstr>8fa217ec-33aa-46fb-ad96-dfe68006bb86</vt:lpwstr>
  </property>
  <property fmtid="{D5CDD505-2E9C-101B-9397-08002B2CF9AE}" pid="7" name="MSIP_Label_c1c05e37-788c-4c59-b50e-5c98323c0a70_ActionId">
    <vt:lpwstr>2a2bf6e5-ba0a-4c61-8913-25a1ed2985b5</vt:lpwstr>
  </property>
  <property fmtid="{D5CDD505-2E9C-101B-9397-08002B2CF9AE}" pid="8" name="MSIP_Label_c1c05e37-788c-4c59-b50e-5c98323c0a70_ContentBits">
    <vt:lpwstr>0</vt:lpwstr>
  </property>
  <property fmtid="{D5CDD505-2E9C-101B-9397-08002B2CF9AE}" pid="9" name="ContentTypeId">
    <vt:lpwstr>0x010100A091B77EEBEB6E4F9E8C4C07FA2046DE</vt:lpwstr>
  </property>
  <property fmtid="{D5CDD505-2E9C-101B-9397-08002B2CF9AE}" pid="10" name="_dlc_DocIdItemGuid">
    <vt:lpwstr>f35201ad-b9ab-4cc6-9a81-3cea73181198</vt:lpwstr>
  </property>
  <property fmtid="{D5CDD505-2E9C-101B-9397-08002B2CF9AE}" pid="11" name="MediaServiceImageTags">
    <vt:lpwstr/>
  </property>
  <property fmtid="{D5CDD505-2E9C-101B-9397-08002B2CF9AE}" pid="12" name="Business Unit">
    <vt:lpwstr>121;#Corporate Functions|677bf75b-aac7-40d7-80a4-3e3b2cdbb47d</vt:lpwstr>
  </property>
  <property fmtid="{D5CDD505-2E9C-101B-9397-08002B2CF9AE}" pid="13" name="MSIP_Label_ba62f585-b40f-4ab9-bafe-39150f03d124_Enabled">
    <vt:lpwstr>true</vt:lpwstr>
  </property>
  <property fmtid="{D5CDD505-2E9C-101B-9397-08002B2CF9AE}" pid="14" name="MSIP_Label_ba62f585-b40f-4ab9-bafe-39150f03d124_SetDate">
    <vt:lpwstr>2023-03-13T16:20:04Z</vt:lpwstr>
  </property>
  <property fmtid="{D5CDD505-2E9C-101B-9397-08002B2CF9AE}" pid="15" name="MSIP_Label_ba62f585-b40f-4ab9-bafe-39150f03d124_Method">
    <vt:lpwstr>Standard</vt:lpwstr>
  </property>
  <property fmtid="{D5CDD505-2E9C-101B-9397-08002B2CF9AE}" pid="16" name="MSIP_Label_ba62f585-b40f-4ab9-bafe-39150f03d124_Name">
    <vt:lpwstr>OFFICIAL</vt:lpwstr>
  </property>
  <property fmtid="{D5CDD505-2E9C-101B-9397-08002B2CF9AE}" pid="17" name="MSIP_Label_ba62f585-b40f-4ab9-bafe-39150f03d124_SiteId">
    <vt:lpwstr>cbac7005-02c1-43eb-b497-e6492d1b2dd8</vt:lpwstr>
  </property>
  <property fmtid="{D5CDD505-2E9C-101B-9397-08002B2CF9AE}" pid="18" name="MSIP_Label_ba62f585-b40f-4ab9-bafe-39150f03d124_ActionId">
    <vt:lpwstr>db2f391a-4054-4b30-85bb-2ff347172a68</vt:lpwstr>
  </property>
  <property fmtid="{D5CDD505-2E9C-101B-9397-08002B2CF9AE}" pid="19" name="MSIP_Label_ba62f585-b40f-4ab9-bafe-39150f03d124_ContentBits">
    <vt:lpwstr>0</vt:lpwstr>
  </property>
</Properties>
</file>